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6" r:id="rId10"/>
    <p:sldId id="276" r:id="rId11"/>
    <p:sldId id="264" r:id="rId12"/>
    <p:sldId id="265" r:id="rId13"/>
    <p:sldId id="267" r:id="rId14"/>
    <p:sldId id="269" r:id="rId15"/>
    <p:sldId id="272" r:id="rId16"/>
    <p:sldId id="273" r:id="rId17"/>
    <p:sldId id="274" r:id="rId18"/>
    <p:sldId id="27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C1E9C-5965-CC06-2945-FD6289E1811D}" v="13" dt="2019-04-15T12:46:46.866"/>
    <p1510:client id="{ED9FCB8D-3C79-36F4-8678-F0E9E1A62FD8}" v="231" dt="2019-04-15T04:02:49.376"/>
    <p1510:client id="{75E567F3-34F1-47BC-81AB-6AB0F6FC16D7}" v="1477" dt="2019-04-14T19:38:34.806"/>
    <p1510:client id="{22557D87-FB93-43D2-B856-B31328A97A71}" v="612" dt="2019-04-14T19:49:45.277"/>
    <p1510:client id="{1A1A7992-F358-475D-A0FB-A6C2D462C622}" v="115" dt="2019-04-14T19:41:08.744"/>
    <p1510:client id="{24E030A5-4459-66FB-7532-D910B3BE02B5}" v="230" dt="2019-04-15T03:37:50.234"/>
    <p1510:client id="{CDF48942-AB7E-6725-607A-62A0CB6E5B2F}" v="32" dt="2019-04-15T12:46:16.907"/>
    <p1510:client id="{77197B6A-A7C6-6A3A-AFAF-6CD4E201253E}" v="64" dt="2019-04-15T12:46:57.6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2BE677-6372-496A-BDB3-91019672CDCD}" type="datetimeFigureOut">
              <a:rPr lang="en-US"/>
              <a:t>4/15/2019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45211-4279-41DA-ABA8-117DF4A92DDF}" type="slidenum">
              <a:rPr lang="en-US"/>
              <a:t>‹#›</a:t>
            </a:fld>
            <a:endParaRPr lang="en-US"/>
          </a:p>
        </p:txBody>
      </p:sp>
    </p:spTree>
    <p:extLst>
      <p:ext uri="{BB962C8B-B14F-4D97-AF65-F5344CB8AC3E}">
        <p14:creationId xmlns:p14="http://schemas.microsoft.com/office/powerpoint/2010/main" val="3294039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Ryan</a:t>
            </a:r>
          </a:p>
        </p:txBody>
      </p:sp>
      <p:sp>
        <p:nvSpPr>
          <p:cNvPr id="4" name="Slide Number Placeholder 3"/>
          <p:cNvSpPr>
            <a:spLocks noGrp="1"/>
          </p:cNvSpPr>
          <p:nvPr>
            <p:ph type="sldNum" sz="quarter" idx="5"/>
          </p:nvPr>
        </p:nvSpPr>
        <p:spPr/>
        <p:txBody>
          <a:bodyPr/>
          <a:lstStyle/>
          <a:p>
            <a:fld id="{32945211-4279-41DA-ABA8-117DF4A92DDF}" type="slidenum">
              <a:rPr lang="en-US"/>
              <a:t>1</a:t>
            </a:fld>
            <a:endParaRPr lang="en-US"/>
          </a:p>
        </p:txBody>
      </p:sp>
    </p:spTree>
    <p:extLst>
      <p:ext uri="{BB962C8B-B14F-4D97-AF65-F5344CB8AC3E}">
        <p14:creationId xmlns:p14="http://schemas.microsoft.com/office/powerpoint/2010/main" val="2000686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Jake</a:t>
            </a:r>
          </a:p>
        </p:txBody>
      </p:sp>
      <p:sp>
        <p:nvSpPr>
          <p:cNvPr id="4" name="Slide Number Placeholder 3"/>
          <p:cNvSpPr>
            <a:spLocks noGrp="1"/>
          </p:cNvSpPr>
          <p:nvPr>
            <p:ph type="sldNum" sz="quarter" idx="5"/>
          </p:nvPr>
        </p:nvSpPr>
        <p:spPr/>
        <p:txBody>
          <a:bodyPr/>
          <a:lstStyle/>
          <a:p>
            <a:fld id="{32945211-4279-41DA-ABA8-117DF4A92DDF}" type="slidenum">
              <a:rPr lang="en-US"/>
              <a:t>10</a:t>
            </a:fld>
            <a:endParaRPr lang="en-US"/>
          </a:p>
        </p:txBody>
      </p:sp>
    </p:spTree>
    <p:extLst>
      <p:ext uri="{BB962C8B-B14F-4D97-AF65-F5344CB8AC3E}">
        <p14:creationId xmlns:p14="http://schemas.microsoft.com/office/powerpoint/2010/main" val="1286768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Wes</a:t>
            </a:r>
          </a:p>
        </p:txBody>
      </p:sp>
      <p:sp>
        <p:nvSpPr>
          <p:cNvPr id="4" name="Slide Number Placeholder 3"/>
          <p:cNvSpPr>
            <a:spLocks noGrp="1"/>
          </p:cNvSpPr>
          <p:nvPr>
            <p:ph type="sldNum" sz="quarter" idx="5"/>
          </p:nvPr>
        </p:nvSpPr>
        <p:spPr/>
        <p:txBody>
          <a:bodyPr/>
          <a:lstStyle/>
          <a:p>
            <a:fld id="{32945211-4279-41DA-ABA8-117DF4A92DDF}" type="slidenum">
              <a:rPr lang="en-US"/>
              <a:t>11</a:t>
            </a:fld>
            <a:endParaRPr lang="en-US"/>
          </a:p>
        </p:txBody>
      </p:sp>
    </p:spTree>
    <p:extLst>
      <p:ext uri="{BB962C8B-B14F-4D97-AF65-F5344CB8AC3E}">
        <p14:creationId xmlns:p14="http://schemas.microsoft.com/office/powerpoint/2010/main" val="1353886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Jake</a:t>
            </a:r>
          </a:p>
        </p:txBody>
      </p:sp>
      <p:sp>
        <p:nvSpPr>
          <p:cNvPr id="4" name="Slide Number Placeholder 3"/>
          <p:cNvSpPr>
            <a:spLocks noGrp="1"/>
          </p:cNvSpPr>
          <p:nvPr>
            <p:ph type="sldNum" sz="quarter" idx="5"/>
          </p:nvPr>
        </p:nvSpPr>
        <p:spPr/>
        <p:txBody>
          <a:bodyPr/>
          <a:lstStyle/>
          <a:p>
            <a:fld id="{32945211-4279-41DA-ABA8-117DF4A92DDF}" type="slidenum">
              <a:rPr lang="en-US"/>
              <a:t>12</a:t>
            </a:fld>
            <a:endParaRPr lang="en-US"/>
          </a:p>
        </p:txBody>
      </p:sp>
    </p:spTree>
    <p:extLst>
      <p:ext uri="{BB962C8B-B14F-4D97-AF65-F5344CB8AC3E}">
        <p14:creationId xmlns:p14="http://schemas.microsoft.com/office/powerpoint/2010/main" val="1013595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Jake</a:t>
            </a:r>
          </a:p>
        </p:txBody>
      </p:sp>
      <p:sp>
        <p:nvSpPr>
          <p:cNvPr id="4" name="Slide Number Placeholder 3"/>
          <p:cNvSpPr>
            <a:spLocks noGrp="1"/>
          </p:cNvSpPr>
          <p:nvPr>
            <p:ph type="sldNum" sz="quarter" idx="5"/>
          </p:nvPr>
        </p:nvSpPr>
        <p:spPr/>
        <p:txBody>
          <a:bodyPr/>
          <a:lstStyle/>
          <a:p>
            <a:fld id="{32945211-4279-41DA-ABA8-117DF4A92DDF}" type="slidenum">
              <a:rPr lang="en-US"/>
              <a:t>13</a:t>
            </a:fld>
            <a:endParaRPr lang="en-US"/>
          </a:p>
        </p:txBody>
      </p:sp>
    </p:spTree>
    <p:extLst>
      <p:ext uri="{BB962C8B-B14F-4D97-AF65-F5344CB8AC3E}">
        <p14:creationId xmlns:p14="http://schemas.microsoft.com/office/powerpoint/2010/main" val="339291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Kyle</a:t>
            </a:r>
          </a:p>
        </p:txBody>
      </p:sp>
      <p:sp>
        <p:nvSpPr>
          <p:cNvPr id="4" name="Slide Number Placeholder 3"/>
          <p:cNvSpPr>
            <a:spLocks noGrp="1"/>
          </p:cNvSpPr>
          <p:nvPr>
            <p:ph type="sldNum" sz="quarter" idx="5"/>
          </p:nvPr>
        </p:nvSpPr>
        <p:spPr/>
        <p:txBody>
          <a:bodyPr/>
          <a:lstStyle/>
          <a:p>
            <a:fld id="{32945211-4279-41DA-ABA8-117DF4A92DDF}" type="slidenum">
              <a:rPr lang="en-US"/>
              <a:t>14</a:t>
            </a:fld>
            <a:endParaRPr lang="en-US"/>
          </a:p>
        </p:txBody>
      </p:sp>
    </p:spTree>
    <p:extLst>
      <p:ext uri="{BB962C8B-B14F-4D97-AF65-F5344CB8AC3E}">
        <p14:creationId xmlns:p14="http://schemas.microsoft.com/office/powerpoint/2010/main" val="1636091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Kyle</a:t>
            </a:r>
          </a:p>
        </p:txBody>
      </p:sp>
      <p:sp>
        <p:nvSpPr>
          <p:cNvPr id="4" name="Slide Number Placeholder 3"/>
          <p:cNvSpPr>
            <a:spLocks noGrp="1"/>
          </p:cNvSpPr>
          <p:nvPr>
            <p:ph type="sldNum" sz="quarter" idx="5"/>
          </p:nvPr>
        </p:nvSpPr>
        <p:spPr/>
        <p:txBody>
          <a:bodyPr/>
          <a:lstStyle/>
          <a:p>
            <a:fld id="{32945211-4279-41DA-ABA8-117DF4A92DDF}" type="slidenum">
              <a:rPr lang="en-US"/>
              <a:t>15</a:t>
            </a:fld>
            <a:endParaRPr lang="en-US"/>
          </a:p>
        </p:txBody>
      </p:sp>
    </p:spTree>
    <p:extLst>
      <p:ext uri="{BB962C8B-B14F-4D97-AF65-F5344CB8AC3E}">
        <p14:creationId xmlns:p14="http://schemas.microsoft.com/office/powerpoint/2010/main" val="2171361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Kyle</a:t>
            </a:r>
          </a:p>
        </p:txBody>
      </p:sp>
      <p:sp>
        <p:nvSpPr>
          <p:cNvPr id="4" name="Slide Number Placeholder 3"/>
          <p:cNvSpPr>
            <a:spLocks noGrp="1"/>
          </p:cNvSpPr>
          <p:nvPr>
            <p:ph type="sldNum" sz="quarter" idx="5"/>
          </p:nvPr>
        </p:nvSpPr>
        <p:spPr/>
        <p:txBody>
          <a:bodyPr/>
          <a:lstStyle/>
          <a:p>
            <a:fld id="{32945211-4279-41DA-ABA8-117DF4A92DDF}" type="slidenum">
              <a:rPr lang="en-US"/>
              <a:t>16</a:t>
            </a:fld>
            <a:endParaRPr lang="en-US"/>
          </a:p>
        </p:txBody>
      </p:sp>
    </p:spTree>
    <p:extLst>
      <p:ext uri="{BB962C8B-B14F-4D97-AF65-F5344CB8AC3E}">
        <p14:creationId xmlns:p14="http://schemas.microsoft.com/office/powerpoint/2010/main" val="734217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Kyle</a:t>
            </a:r>
          </a:p>
        </p:txBody>
      </p:sp>
      <p:sp>
        <p:nvSpPr>
          <p:cNvPr id="4" name="Slide Number Placeholder 3"/>
          <p:cNvSpPr>
            <a:spLocks noGrp="1"/>
          </p:cNvSpPr>
          <p:nvPr>
            <p:ph type="sldNum" sz="quarter" idx="5"/>
          </p:nvPr>
        </p:nvSpPr>
        <p:spPr/>
        <p:txBody>
          <a:bodyPr/>
          <a:lstStyle/>
          <a:p>
            <a:fld id="{32945211-4279-41DA-ABA8-117DF4A92DDF}" type="slidenum">
              <a:rPr lang="en-US"/>
              <a:t>17</a:t>
            </a:fld>
            <a:endParaRPr lang="en-US"/>
          </a:p>
        </p:txBody>
      </p:sp>
    </p:spTree>
    <p:extLst>
      <p:ext uri="{BB962C8B-B14F-4D97-AF65-F5344CB8AC3E}">
        <p14:creationId xmlns:p14="http://schemas.microsoft.com/office/powerpoint/2010/main" val="441294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Ryan</a:t>
            </a:r>
          </a:p>
        </p:txBody>
      </p:sp>
      <p:sp>
        <p:nvSpPr>
          <p:cNvPr id="4" name="Slide Number Placeholder 3"/>
          <p:cNvSpPr>
            <a:spLocks noGrp="1"/>
          </p:cNvSpPr>
          <p:nvPr>
            <p:ph type="sldNum" sz="quarter" idx="5"/>
          </p:nvPr>
        </p:nvSpPr>
        <p:spPr/>
        <p:txBody>
          <a:bodyPr/>
          <a:lstStyle/>
          <a:p>
            <a:fld id="{32945211-4279-41DA-ABA8-117DF4A92DDF}" type="slidenum">
              <a:rPr lang="en-US"/>
              <a:t>2</a:t>
            </a:fld>
            <a:endParaRPr lang="en-US"/>
          </a:p>
        </p:txBody>
      </p:sp>
    </p:spTree>
    <p:extLst>
      <p:ext uri="{BB962C8B-B14F-4D97-AF65-F5344CB8AC3E}">
        <p14:creationId xmlns:p14="http://schemas.microsoft.com/office/powerpoint/2010/main" val="4020809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Ryan</a:t>
            </a:r>
          </a:p>
        </p:txBody>
      </p:sp>
      <p:sp>
        <p:nvSpPr>
          <p:cNvPr id="4" name="Slide Number Placeholder 3"/>
          <p:cNvSpPr>
            <a:spLocks noGrp="1"/>
          </p:cNvSpPr>
          <p:nvPr>
            <p:ph type="sldNum" sz="quarter" idx="5"/>
          </p:nvPr>
        </p:nvSpPr>
        <p:spPr/>
        <p:txBody>
          <a:bodyPr/>
          <a:lstStyle/>
          <a:p>
            <a:fld id="{32945211-4279-41DA-ABA8-117DF4A92DDF}" type="slidenum">
              <a:rPr lang="en-US"/>
              <a:t>3</a:t>
            </a:fld>
            <a:endParaRPr lang="en-US"/>
          </a:p>
        </p:txBody>
      </p:sp>
    </p:spTree>
    <p:extLst>
      <p:ext uri="{BB962C8B-B14F-4D97-AF65-F5344CB8AC3E}">
        <p14:creationId xmlns:p14="http://schemas.microsoft.com/office/powerpoint/2010/main" val="2869246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Ryan</a:t>
            </a:r>
          </a:p>
        </p:txBody>
      </p:sp>
      <p:sp>
        <p:nvSpPr>
          <p:cNvPr id="4" name="Slide Number Placeholder 3"/>
          <p:cNvSpPr>
            <a:spLocks noGrp="1"/>
          </p:cNvSpPr>
          <p:nvPr>
            <p:ph type="sldNum" sz="quarter" idx="5"/>
          </p:nvPr>
        </p:nvSpPr>
        <p:spPr/>
        <p:txBody>
          <a:bodyPr/>
          <a:lstStyle/>
          <a:p>
            <a:fld id="{32945211-4279-41DA-ABA8-117DF4A92DDF}" type="slidenum">
              <a:rPr lang="en-US"/>
              <a:t>4</a:t>
            </a:fld>
            <a:endParaRPr lang="en-US"/>
          </a:p>
        </p:txBody>
      </p:sp>
    </p:spTree>
    <p:extLst>
      <p:ext uri="{BB962C8B-B14F-4D97-AF65-F5344CB8AC3E}">
        <p14:creationId xmlns:p14="http://schemas.microsoft.com/office/powerpoint/2010/main" val="4021065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Bradley</a:t>
            </a:r>
          </a:p>
        </p:txBody>
      </p:sp>
      <p:sp>
        <p:nvSpPr>
          <p:cNvPr id="4" name="Slide Number Placeholder 3"/>
          <p:cNvSpPr>
            <a:spLocks noGrp="1"/>
          </p:cNvSpPr>
          <p:nvPr>
            <p:ph type="sldNum" sz="quarter" idx="5"/>
          </p:nvPr>
        </p:nvSpPr>
        <p:spPr/>
        <p:txBody>
          <a:bodyPr/>
          <a:lstStyle/>
          <a:p>
            <a:fld id="{32945211-4279-41DA-ABA8-117DF4A92DDF}" type="slidenum">
              <a:rPr lang="en-US"/>
              <a:t>5</a:t>
            </a:fld>
            <a:endParaRPr lang="en-US"/>
          </a:p>
        </p:txBody>
      </p:sp>
    </p:spTree>
    <p:extLst>
      <p:ext uri="{BB962C8B-B14F-4D97-AF65-F5344CB8AC3E}">
        <p14:creationId xmlns:p14="http://schemas.microsoft.com/office/powerpoint/2010/main" val="599929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Bradley</a:t>
            </a:r>
          </a:p>
        </p:txBody>
      </p:sp>
      <p:sp>
        <p:nvSpPr>
          <p:cNvPr id="4" name="Slide Number Placeholder 3"/>
          <p:cNvSpPr>
            <a:spLocks noGrp="1"/>
          </p:cNvSpPr>
          <p:nvPr>
            <p:ph type="sldNum" sz="quarter" idx="5"/>
          </p:nvPr>
        </p:nvSpPr>
        <p:spPr/>
        <p:txBody>
          <a:bodyPr/>
          <a:lstStyle/>
          <a:p>
            <a:fld id="{32945211-4279-41DA-ABA8-117DF4A92DDF}" type="slidenum">
              <a:rPr lang="en-US"/>
              <a:t>6</a:t>
            </a:fld>
            <a:endParaRPr lang="en-US"/>
          </a:p>
        </p:txBody>
      </p:sp>
    </p:spTree>
    <p:extLst>
      <p:ext uri="{BB962C8B-B14F-4D97-AF65-F5344CB8AC3E}">
        <p14:creationId xmlns:p14="http://schemas.microsoft.com/office/powerpoint/2010/main" val="629652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Wes</a:t>
            </a:r>
          </a:p>
        </p:txBody>
      </p:sp>
      <p:sp>
        <p:nvSpPr>
          <p:cNvPr id="4" name="Slide Number Placeholder 3"/>
          <p:cNvSpPr>
            <a:spLocks noGrp="1"/>
          </p:cNvSpPr>
          <p:nvPr>
            <p:ph type="sldNum" sz="quarter" idx="5"/>
          </p:nvPr>
        </p:nvSpPr>
        <p:spPr/>
        <p:txBody>
          <a:bodyPr/>
          <a:lstStyle/>
          <a:p>
            <a:fld id="{32945211-4279-41DA-ABA8-117DF4A92DDF}" type="slidenum">
              <a:rPr lang="en-US"/>
              <a:t>7</a:t>
            </a:fld>
            <a:endParaRPr lang="en-US"/>
          </a:p>
        </p:txBody>
      </p:sp>
    </p:spTree>
    <p:extLst>
      <p:ext uri="{BB962C8B-B14F-4D97-AF65-F5344CB8AC3E}">
        <p14:creationId xmlns:p14="http://schemas.microsoft.com/office/powerpoint/2010/main" val="2205501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Wes</a:t>
            </a:r>
          </a:p>
        </p:txBody>
      </p:sp>
      <p:sp>
        <p:nvSpPr>
          <p:cNvPr id="4" name="Slide Number Placeholder 3"/>
          <p:cNvSpPr>
            <a:spLocks noGrp="1"/>
          </p:cNvSpPr>
          <p:nvPr>
            <p:ph type="sldNum" sz="quarter" idx="5"/>
          </p:nvPr>
        </p:nvSpPr>
        <p:spPr/>
        <p:txBody>
          <a:bodyPr/>
          <a:lstStyle/>
          <a:p>
            <a:fld id="{32945211-4279-41DA-ABA8-117DF4A92DDF}" type="slidenum">
              <a:rPr lang="en-US"/>
              <a:t>8</a:t>
            </a:fld>
            <a:endParaRPr lang="en-US"/>
          </a:p>
        </p:txBody>
      </p:sp>
    </p:spTree>
    <p:extLst>
      <p:ext uri="{BB962C8B-B14F-4D97-AF65-F5344CB8AC3E}">
        <p14:creationId xmlns:p14="http://schemas.microsoft.com/office/powerpoint/2010/main" val="4118577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Jake</a:t>
            </a:r>
          </a:p>
        </p:txBody>
      </p:sp>
      <p:sp>
        <p:nvSpPr>
          <p:cNvPr id="4" name="Slide Number Placeholder 3"/>
          <p:cNvSpPr>
            <a:spLocks noGrp="1"/>
          </p:cNvSpPr>
          <p:nvPr>
            <p:ph type="sldNum" sz="quarter" idx="5"/>
          </p:nvPr>
        </p:nvSpPr>
        <p:spPr/>
        <p:txBody>
          <a:bodyPr/>
          <a:lstStyle/>
          <a:p>
            <a:fld id="{32945211-4279-41DA-ABA8-117DF4A92DDF}" type="slidenum">
              <a:rPr lang="en-US"/>
              <a:t>9</a:t>
            </a:fld>
            <a:endParaRPr lang="en-US"/>
          </a:p>
        </p:txBody>
      </p:sp>
    </p:spTree>
    <p:extLst>
      <p:ext uri="{BB962C8B-B14F-4D97-AF65-F5344CB8AC3E}">
        <p14:creationId xmlns:p14="http://schemas.microsoft.com/office/powerpoint/2010/main" val="4119614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4/15/2019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4/15/2019</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4/15/2019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4/15/2019</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4/15/2019</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4/15/2019</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4/15/2019</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4/15/2019</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4/15/2019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4/15/2019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4/15/2019</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tml" TargetMode="External"/><Relationship Id="rId2" Type="http://schemas.openxmlformats.org/officeDocument/2006/relationships/hyperlink" Target="http://www.technologystudent.com/cams/ratch1.htm" TargetMode="External"/><Relationship Id="rId1" Type="http://schemas.openxmlformats.org/officeDocument/2006/relationships/slideLayout" Target="../slideLayouts/slideLayout4.xml"/><Relationship Id="rId4" Type="http://schemas.openxmlformats.org/officeDocument/2006/relationships/hyperlink" Target="https://upload.wikimedia.org/wikipedia/commons/4/46/Malawi_map.p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54E27926-1B1B-43E1-B66E-BCD3D722D1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4FCF62FB-9690-4C28-8794-1D59EC65F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02739F6-BBBC-4EE8-848C-91EEBAE6777C}"/>
              </a:ext>
            </a:extLst>
          </p:cNvPr>
          <p:cNvSpPr>
            <a:spLocks noGrp="1"/>
          </p:cNvSpPr>
          <p:nvPr>
            <p:ph type="ctrTitle"/>
          </p:nvPr>
        </p:nvSpPr>
        <p:spPr>
          <a:xfrm>
            <a:off x="540279" y="1795849"/>
            <a:ext cx="3778870" cy="3114818"/>
          </a:xfrm>
        </p:spPr>
        <p:txBody>
          <a:bodyPr>
            <a:normAutofit/>
          </a:bodyPr>
          <a:lstStyle/>
          <a:p>
            <a:r>
              <a:rPr lang="en-US" sz="4000">
                <a:solidFill>
                  <a:srgbClr val="FEFFFF"/>
                </a:solidFill>
              </a:rPr>
              <a:t>Team 10: Malawi Washing Machine</a:t>
            </a:r>
          </a:p>
        </p:txBody>
      </p:sp>
      <p:pic>
        <p:nvPicPr>
          <p:cNvPr id="4" name="Picture 4" descr="A picture containing indoor, floor, wall, ground&#10;&#10;Description generated with very high confidence">
            <a:extLst>
              <a:ext uri="{FF2B5EF4-FFF2-40B4-BE49-F238E27FC236}">
                <a16:creationId xmlns:a16="http://schemas.microsoft.com/office/drawing/2014/main" id="{D0DA03EA-FD55-4132-A545-503F132FE7CC}"/>
              </a:ext>
            </a:extLst>
          </p:cNvPr>
          <p:cNvPicPr>
            <a:picLocks noChangeAspect="1"/>
          </p:cNvPicPr>
          <p:nvPr/>
        </p:nvPicPr>
        <p:blipFill rotWithShape="1">
          <a:blip r:embed="rId3"/>
          <a:srcRect l="7237" t="146" r="16886" b="-293"/>
          <a:stretch/>
        </p:blipFill>
        <p:spPr>
          <a:xfrm>
            <a:off x="4862763" y="-1"/>
            <a:ext cx="6938260" cy="6868084"/>
          </a:xfrm>
          <a:prstGeom prst="rect">
            <a:avLst/>
          </a:prstGeom>
        </p:spPr>
      </p:pic>
      <p:sp>
        <p:nvSpPr>
          <p:cNvPr id="13" name="Freeform 5">
            <a:extLst>
              <a:ext uri="{FF2B5EF4-FFF2-40B4-BE49-F238E27FC236}">
                <a16:creationId xmlns:a16="http://schemas.microsoft.com/office/drawing/2014/main" id="{72E9BF2B-2D1E-41E3-ADDD-4CBCC1A6A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 name="Subtitle 2">
            <a:extLst>
              <a:ext uri="{FF2B5EF4-FFF2-40B4-BE49-F238E27FC236}">
                <a16:creationId xmlns:a16="http://schemas.microsoft.com/office/drawing/2014/main" id="{18913132-2471-4F3A-8959-91B5237AD932}"/>
              </a:ext>
            </a:extLst>
          </p:cNvPr>
          <p:cNvSpPr>
            <a:spLocks noGrp="1"/>
          </p:cNvSpPr>
          <p:nvPr>
            <p:ph type="subTitle" idx="1"/>
          </p:nvPr>
        </p:nvSpPr>
        <p:spPr>
          <a:xfrm>
            <a:off x="540279" y="5189400"/>
            <a:ext cx="3778870" cy="544260"/>
          </a:xfrm>
        </p:spPr>
        <p:txBody>
          <a:bodyPr anchor="ctr">
            <a:normAutofit/>
          </a:bodyPr>
          <a:lstStyle/>
          <a:p>
            <a:pPr>
              <a:lnSpc>
                <a:spcPct val="90000"/>
              </a:lnSpc>
            </a:pPr>
            <a:r>
              <a:rPr lang="en-US" sz="700">
                <a:solidFill>
                  <a:srgbClr val="FEFFFF"/>
                </a:solidFill>
              </a:rPr>
              <a:t>Team: Wesley Eidt, Jake Erwin, Bradley Franks, Ryan Kinkade, and Kyle Wilson</a:t>
            </a:r>
          </a:p>
          <a:p>
            <a:pPr>
              <a:lnSpc>
                <a:spcPct val="90000"/>
              </a:lnSpc>
            </a:pPr>
            <a:r>
              <a:rPr lang="en-US" sz="700">
                <a:solidFill>
                  <a:srgbClr val="FEFFFF"/>
                </a:solidFill>
              </a:rPr>
              <a:t>Advisors: Dr. Scott Thomas and Dr. Thomas Hangartner</a:t>
            </a:r>
          </a:p>
        </p:txBody>
      </p:sp>
    </p:spTree>
    <p:extLst>
      <p:ext uri="{BB962C8B-B14F-4D97-AF65-F5344CB8AC3E}">
        <p14:creationId xmlns:p14="http://schemas.microsoft.com/office/powerpoint/2010/main" val="1536768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8F1C6-1F8D-49EE-AE5D-6C7B968A006F}"/>
              </a:ext>
            </a:extLst>
          </p:cNvPr>
          <p:cNvSpPr>
            <a:spLocks noGrp="1"/>
          </p:cNvSpPr>
          <p:nvPr>
            <p:ph type="title"/>
          </p:nvPr>
        </p:nvSpPr>
        <p:spPr/>
        <p:txBody>
          <a:bodyPr/>
          <a:lstStyle/>
          <a:p>
            <a:r>
              <a:rPr lang="en-US"/>
              <a:t>Ratchet and Pawl</a:t>
            </a:r>
          </a:p>
        </p:txBody>
      </p:sp>
      <p:sp>
        <p:nvSpPr>
          <p:cNvPr id="3" name="Content Placeholder 2">
            <a:extLst>
              <a:ext uri="{FF2B5EF4-FFF2-40B4-BE49-F238E27FC236}">
                <a16:creationId xmlns:a16="http://schemas.microsoft.com/office/drawing/2014/main" id="{06B22D4A-E719-4333-89A8-605ECC7B1BDD}"/>
              </a:ext>
            </a:extLst>
          </p:cNvPr>
          <p:cNvSpPr>
            <a:spLocks noGrp="1"/>
          </p:cNvSpPr>
          <p:nvPr>
            <p:ph sz="half" idx="1"/>
          </p:nvPr>
        </p:nvSpPr>
        <p:spPr>
          <a:xfrm>
            <a:off x="2258344" y="2063416"/>
            <a:ext cx="4224217" cy="3777622"/>
          </a:xfrm>
        </p:spPr>
        <p:txBody>
          <a:bodyPr vert="horz" lIns="91440" tIns="45720" rIns="91440" bIns="45720" rtlCol="0" anchor="t">
            <a:normAutofit/>
          </a:bodyPr>
          <a:lstStyle/>
          <a:p>
            <a:r>
              <a:rPr lang="en-US"/>
              <a:t>Transmission</a:t>
            </a:r>
          </a:p>
          <a:p>
            <a:pPr lvl="1"/>
            <a:r>
              <a:rPr lang="en-US"/>
              <a:t>Translates user's input to spinning of agitator.</a:t>
            </a:r>
          </a:p>
          <a:p>
            <a:pPr lvl="1"/>
            <a:r>
              <a:rPr lang="en-US"/>
              <a:t>Locks rotation to one direction.</a:t>
            </a:r>
          </a:p>
          <a:p>
            <a:pPr lvl="1"/>
            <a:r>
              <a:rPr lang="en-US"/>
              <a:t>Driving pawl and locking pawl</a:t>
            </a:r>
          </a:p>
          <a:p>
            <a:r>
              <a:rPr lang="en-US"/>
              <a:t>Manufacturability</a:t>
            </a:r>
          </a:p>
          <a:p>
            <a:pPr lvl="1"/>
            <a:r>
              <a:rPr lang="en-US"/>
              <a:t>Must be created from materials available.</a:t>
            </a:r>
          </a:p>
          <a:p>
            <a:pPr lvl="1"/>
            <a:r>
              <a:rPr lang="en-US"/>
              <a:t>Teeth must be straight.</a:t>
            </a:r>
          </a:p>
        </p:txBody>
      </p:sp>
      <p:pic>
        <p:nvPicPr>
          <p:cNvPr id="7" name="Picture 7" descr="A picture containing vector graphics&#10;&#10;Description generated with high confidence">
            <a:extLst>
              <a:ext uri="{FF2B5EF4-FFF2-40B4-BE49-F238E27FC236}">
                <a16:creationId xmlns:a16="http://schemas.microsoft.com/office/drawing/2014/main" id="{C977AE20-2DAD-42DB-9D09-715D982C355A}"/>
              </a:ext>
            </a:extLst>
          </p:cNvPr>
          <p:cNvPicPr>
            <a:picLocks noChangeAspect="1"/>
          </p:cNvPicPr>
          <p:nvPr/>
        </p:nvPicPr>
        <p:blipFill>
          <a:blip r:embed="rId3"/>
          <a:stretch>
            <a:fillRect/>
          </a:stretch>
        </p:blipFill>
        <p:spPr>
          <a:xfrm>
            <a:off x="6972478" y="1651147"/>
            <a:ext cx="5043576" cy="3383801"/>
          </a:xfrm>
          <a:prstGeom prst="rect">
            <a:avLst/>
          </a:prstGeom>
        </p:spPr>
      </p:pic>
    </p:spTree>
    <p:extLst>
      <p:ext uri="{BB962C8B-B14F-4D97-AF65-F5344CB8AC3E}">
        <p14:creationId xmlns:p14="http://schemas.microsoft.com/office/powerpoint/2010/main" val="2373252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44250-C19A-4458-8281-C065205EC537}"/>
              </a:ext>
            </a:extLst>
          </p:cNvPr>
          <p:cNvSpPr>
            <a:spLocks noGrp="1"/>
          </p:cNvSpPr>
          <p:nvPr>
            <p:ph type="title"/>
          </p:nvPr>
        </p:nvSpPr>
        <p:spPr/>
        <p:txBody>
          <a:bodyPr/>
          <a:lstStyle/>
          <a:p>
            <a:r>
              <a:rPr lang="en-US"/>
              <a:t>Molds</a:t>
            </a:r>
          </a:p>
        </p:txBody>
      </p:sp>
      <p:sp>
        <p:nvSpPr>
          <p:cNvPr id="3" name="Content Placeholder 2">
            <a:extLst>
              <a:ext uri="{FF2B5EF4-FFF2-40B4-BE49-F238E27FC236}">
                <a16:creationId xmlns:a16="http://schemas.microsoft.com/office/drawing/2014/main" id="{E214938B-A61F-420B-9563-8706073225C0}"/>
              </a:ext>
            </a:extLst>
          </p:cNvPr>
          <p:cNvSpPr>
            <a:spLocks noGrp="1"/>
          </p:cNvSpPr>
          <p:nvPr>
            <p:ph sz="half" idx="1"/>
          </p:nvPr>
        </p:nvSpPr>
        <p:spPr>
          <a:xfrm>
            <a:off x="2297859" y="1789953"/>
            <a:ext cx="3571917" cy="3777622"/>
          </a:xfrm>
        </p:spPr>
        <p:txBody>
          <a:bodyPr vert="horz" lIns="91440" tIns="45720" rIns="91440" bIns="45720" rtlCol="0" anchor="t">
            <a:normAutofit fontScale="92500"/>
          </a:bodyPr>
          <a:lstStyle/>
          <a:p>
            <a:r>
              <a:rPr lang="en-US"/>
              <a:t>In order to create a concrete gear, we needed a precise mold.</a:t>
            </a:r>
          </a:p>
          <a:p>
            <a:r>
              <a:rPr lang="en-US"/>
              <a:t>Molds were developed to make a ratchet.</a:t>
            </a:r>
          </a:p>
          <a:p>
            <a:r>
              <a:rPr lang="en-US"/>
              <a:t>Attempted molds with </a:t>
            </a:r>
            <a:r>
              <a:rPr lang="en-US" err="1"/>
              <a:t>Bondo</a:t>
            </a:r>
            <a:r>
              <a:rPr lang="en-US"/>
              <a:t>, cornstarch, soap, and silicone.</a:t>
            </a:r>
          </a:p>
          <a:p>
            <a:r>
              <a:rPr lang="en-US"/>
              <a:t>Never able to achieve an ideal formula.</a:t>
            </a:r>
          </a:p>
          <a:p>
            <a:pPr marL="457200" lvl="1" indent="0">
              <a:buNone/>
            </a:pPr>
            <a:r>
              <a:rPr lang="en-US"/>
              <a:t>Some molds did not set.</a:t>
            </a:r>
          </a:p>
          <a:p>
            <a:pPr marL="457200" lvl="1" indent="0">
              <a:buNone/>
            </a:pPr>
            <a:r>
              <a:rPr lang="en-US"/>
              <a:t>Others did not show definition.</a:t>
            </a:r>
          </a:p>
        </p:txBody>
      </p:sp>
      <p:pic>
        <p:nvPicPr>
          <p:cNvPr id="5" name="Content Placeholder 4">
            <a:extLst>
              <a:ext uri="{FF2B5EF4-FFF2-40B4-BE49-F238E27FC236}">
                <a16:creationId xmlns:a16="http://schemas.microsoft.com/office/drawing/2014/main" id="{3B3766C8-0D86-4646-AC4A-D76AE05976D7}"/>
              </a:ext>
            </a:extLst>
          </p:cNvPr>
          <p:cNvPicPr>
            <a:picLocks noGrp="1" noChangeAspect="1"/>
          </p:cNvPicPr>
          <p:nvPr>
            <p:ph sz="half" idx="2"/>
          </p:nvPr>
        </p:nvPicPr>
        <p:blipFill rotWithShape="1">
          <a:blip r:embed="rId3"/>
          <a:srcRect t="15753" b="4285"/>
          <a:stretch/>
        </p:blipFill>
        <p:spPr>
          <a:xfrm rot="16200000">
            <a:off x="9414743" y="4074654"/>
            <a:ext cx="2258799" cy="2969971"/>
          </a:xfrm>
          <a:prstGeom prst="rect">
            <a:avLst/>
          </a:prstGeom>
        </p:spPr>
      </p:pic>
      <p:pic>
        <p:nvPicPr>
          <p:cNvPr id="6" name="Picture 5">
            <a:extLst>
              <a:ext uri="{FF2B5EF4-FFF2-40B4-BE49-F238E27FC236}">
                <a16:creationId xmlns:a16="http://schemas.microsoft.com/office/drawing/2014/main" id="{8291BB6B-09D8-4F88-B98B-B32F881E390D}"/>
              </a:ext>
            </a:extLst>
          </p:cNvPr>
          <p:cNvPicPr>
            <a:picLocks noChangeAspect="1"/>
          </p:cNvPicPr>
          <p:nvPr/>
        </p:nvPicPr>
        <p:blipFill>
          <a:blip r:embed="rId4"/>
          <a:stretch>
            <a:fillRect/>
          </a:stretch>
        </p:blipFill>
        <p:spPr>
          <a:xfrm>
            <a:off x="9067068" y="1004084"/>
            <a:ext cx="2964300" cy="3093014"/>
          </a:xfrm>
          <a:prstGeom prst="rect">
            <a:avLst/>
          </a:prstGeom>
        </p:spPr>
      </p:pic>
      <p:pic>
        <p:nvPicPr>
          <p:cNvPr id="7" name="Picture 6">
            <a:extLst>
              <a:ext uri="{FF2B5EF4-FFF2-40B4-BE49-F238E27FC236}">
                <a16:creationId xmlns:a16="http://schemas.microsoft.com/office/drawing/2014/main" id="{CC2E5994-6A1F-4FD1-8CB2-89D21AEBF83D}"/>
              </a:ext>
            </a:extLst>
          </p:cNvPr>
          <p:cNvPicPr>
            <a:picLocks noChangeAspect="1"/>
          </p:cNvPicPr>
          <p:nvPr/>
        </p:nvPicPr>
        <p:blipFill rotWithShape="1">
          <a:blip r:embed="rId5"/>
          <a:srcRect l="8413" t="20373" r="21738" b="14667"/>
          <a:stretch/>
        </p:blipFill>
        <p:spPr>
          <a:xfrm>
            <a:off x="6073899" y="1898725"/>
            <a:ext cx="2777866" cy="3445460"/>
          </a:xfrm>
          <a:prstGeom prst="rect">
            <a:avLst/>
          </a:prstGeom>
        </p:spPr>
      </p:pic>
    </p:spTree>
    <p:extLst>
      <p:ext uri="{BB962C8B-B14F-4D97-AF65-F5344CB8AC3E}">
        <p14:creationId xmlns:p14="http://schemas.microsoft.com/office/powerpoint/2010/main" val="3891106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35388-C8BB-41D6-B2CA-B91E4503FC8E}"/>
              </a:ext>
            </a:extLst>
          </p:cNvPr>
          <p:cNvSpPr>
            <a:spLocks noGrp="1"/>
          </p:cNvSpPr>
          <p:nvPr>
            <p:ph type="title"/>
          </p:nvPr>
        </p:nvSpPr>
        <p:spPr/>
        <p:txBody>
          <a:bodyPr/>
          <a:lstStyle/>
          <a:p>
            <a:r>
              <a:rPr lang="en-US"/>
              <a:t>Ratchet</a:t>
            </a:r>
          </a:p>
        </p:txBody>
      </p:sp>
      <p:sp>
        <p:nvSpPr>
          <p:cNvPr id="3" name="Content Placeholder 2">
            <a:extLst>
              <a:ext uri="{FF2B5EF4-FFF2-40B4-BE49-F238E27FC236}">
                <a16:creationId xmlns:a16="http://schemas.microsoft.com/office/drawing/2014/main" id="{A229C3E9-A25C-4B75-82FF-C3FFFA4C956A}"/>
              </a:ext>
            </a:extLst>
          </p:cNvPr>
          <p:cNvSpPr>
            <a:spLocks noGrp="1"/>
          </p:cNvSpPr>
          <p:nvPr>
            <p:ph sz="half" idx="1"/>
          </p:nvPr>
        </p:nvSpPr>
        <p:spPr/>
        <p:txBody>
          <a:bodyPr vert="horz" lIns="91440" tIns="45720" rIns="91440" bIns="45720" rtlCol="0" anchor="t">
            <a:normAutofit fontScale="92500" lnSpcReduction="10000"/>
          </a:bodyPr>
          <a:lstStyle/>
          <a:p>
            <a:r>
              <a:rPr lang="en-US"/>
              <a:t>After trouble with molding, an alternative was developed.</a:t>
            </a:r>
          </a:p>
          <a:p>
            <a:r>
              <a:rPr lang="en-US"/>
              <a:t>Updated design created using threaded rods.</a:t>
            </a:r>
          </a:p>
          <a:p>
            <a:pPr lvl="1"/>
            <a:r>
              <a:rPr lang="en-US"/>
              <a:t>Rods serve as teeth.</a:t>
            </a:r>
          </a:p>
          <a:p>
            <a:r>
              <a:rPr lang="en-US"/>
              <a:t>New problems</a:t>
            </a:r>
          </a:p>
          <a:p>
            <a:pPr lvl="1"/>
            <a:r>
              <a:rPr lang="en-US"/>
              <a:t>Difficulty with nut security</a:t>
            </a:r>
          </a:p>
          <a:p>
            <a:pPr lvl="1"/>
            <a:r>
              <a:rPr lang="en-US"/>
              <a:t>Difficulty with rod alignment</a:t>
            </a:r>
          </a:p>
          <a:p>
            <a:r>
              <a:rPr lang="en-US"/>
              <a:t>Stepper-ratchet system had flaws.</a:t>
            </a:r>
          </a:p>
          <a:p>
            <a:pPr lvl="1"/>
            <a:r>
              <a:rPr lang="en-US"/>
              <a:t>Difficulty delivering force</a:t>
            </a:r>
          </a:p>
          <a:p>
            <a:pPr lvl="1"/>
            <a:r>
              <a:rPr lang="en-US"/>
              <a:t>Poor retention of momentum</a:t>
            </a:r>
          </a:p>
        </p:txBody>
      </p:sp>
      <p:pic>
        <p:nvPicPr>
          <p:cNvPr id="6" name="Content Placeholder 5">
            <a:extLst>
              <a:ext uri="{FF2B5EF4-FFF2-40B4-BE49-F238E27FC236}">
                <a16:creationId xmlns:a16="http://schemas.microsoft.com/office/drawing/2014/main" id="{1820FFC4-1AE7-4B11-81DC-0E9E103ECAD7}"/>
              </a:ext>
            </a:extLst>
          </p:cNvPr>
          <p:cNvPicPr>
            <a:picLocks noGrp="1" noChangeAspect="1"/>
          </p:cNvPicPr>
          <p:nvPr>
            <p:ph sz="half" idx="2"/>
          </p:nvPr>
        </p:nvPicPr>
        <p:blipFill>
          <a:blip r:embed="rId3"/>
          <a:stretch>
            <a:fillRect/>
          </a:stretch>
        </p:blipFill>
        <p:spPr>
          <a:xfrm rot="16200000">
            <a:off x="8383235" y="3116275"/>
            <a:ext cx="2192866" cy="3778250"/>
          </a:xfrm>
          <a:prstGeom prst="rect">
            <a:avLst/>
          </a:prstGeom>
        </p:spPr>
      </p:pic>
      <p:pic>
        <p:nvPicPr>
          <p:cNvPr id="5" name="Picture 4">
            <a:extLst>
              <a:ext uri="{FF2B5EF4-FFF2-40B4-BE49-F238E27FC236}">
                <a16:creationId xmlns:a16="http://schemas.microsoft.com/office/drawing/2014/main" id="{27FD977E-F8C8-4F9A-82D9-D4A02A4E4D6C}"/>
              </a:ext>
            </a:extLst>
          </p:cNvPr>
          <p:cNvPicPr>
            <a:picLocks noChangeAspect="1"/>
          </p:cNvPicPr>
          <p:nvPr/>
        </p:nvPicPr>
        <p:blipFill rotWithShape="1">
          <a:blip r:embed="rId4"/>
          <a:srcRect l="6706" t="18880" r="10642" b="28640"/>
          <a:stretch/>
        </p:blipFill>
        <p:spPr>
          <a:xfrm>
            <a:off x="8529523" y="160934"/>
            <a:ext cx="3360367" cy="2845613"/>
          </a:xfrm>
          <a:prstGeom prst="rect">
            <a:avLst/>
          </a:prstGeom>
        </p:spPr>
      </p:pic>
    </p:spTree>
    <p:extLst>
      <p:ext uri="{BB962C8B-B14F-4D97-AF65-F5344CB8AC3E}">
        <p14:creationId xmlns:p14="http://schemas.microsoft.com/office/powerpoint/2010/main" val="2576961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D3488-1E31-4E96-BFE7-56554919BA47}"/>
              </a:ext>
            </a:extLst>
          </p:cNvPr>
          <p:cNvSpPr>
            <a:spLocks noGrp="1"/>
          </p:cNvSpPr>
          <p:nvPr>
            <p:ph type="title"/>
          </p:nvPr>
        </p:nvSpPr>
        <p:spPr/>
        <p:txBody>
          <a:bodyPr/>
          <a:lstStyle/>
          <a:p>
            <a:r>
              <a:rPr lang="en-US"/>
              <a:t>Hand Crank</a:t>
            </a:r>
          </a:p>
        </p:txBody>
      </p:sp>
      <p:pic>
        <p:nvPicPr>
          <p:cNvPr id="4" name="Picture 5" descr="A picture containing wall, indoor, bathroom, person&#10;&#10;Description generated with very high confidence">
            <a:extLst>
              <a:ext uri="{FF2B5EF4-FFF2-40B4-BE49-F238E27FC236}">
                <a16:creationId xmlns:a16="http://schemas.microsoft.com/office/drawing/2014/main" id="{B0974F26-A305-4525-ABCE-AEC3274A44EC}"/>
              </a:ext>
            </a:extLst>
          </p:cNvPr>
          <p:cNvPicPr>
            <a:picLocks noGrp="1" noChangeAspect="1"/>
          </p:cNvPicPr>
          <p:nvPr>
            <p:ph sz="half" idx="1"/>
          </p:nvPr>
        </p:nvPicPr>
        <p:blipFill>
          <a:blip r:embed="rId3"/>
          <a:stretch>
            <a:fillRect/>
          </a:stretch>
        </p:blipFill>
        <p:spPr>
          <a:xfrm rot="5400000">
            <a:off x="8441401" y="3426995"/>
            <a:ext cx="2836327" cy="3777622"/>
          </a:xfrm>
          <a:prstGeom prst="rect">
            <a:avLst/>
          </a:prstGeom>
        </p:spPr>
      </p:pic>
      <p:pic>
        <p:nvPicPr>
          <p:cNvPr id="5" name="Content Placeholder 4">
            <a:extLst>
              <a:ext uri="{FF2B5EF4-FFF2-40B4-BE49-F238E27FC236}">
                <a16:creationId xmlns:a16="http://schemas.microsoft.com/office/drawing/2014/main" id="{0F1DDB61-2126-4D88-92C5-4775E47131B6}"/>
              </a:ext>
            </a:extLst>
          </p:cNvPr>
          <p:cNvPicPr>
            <a:picLocks noGrp="1" noChangeAspect="1"/>
          </p:cNvPicPr>
          <p:nvPr>
            <p:ph sz="half" idx="2"/>
          </p:nvPr>
        </p:nvPicPr>
        <p:blipFill rotWithShape="1">
          <a:blip r:embed="rId4"/>
          <a:srcRect l="16099" t="3713"/>
          <a:stretch/>
        </p:blipFill>
        <p:spPr>
          <a:xfrm>
            <a:off x="8097926" y="624110"/>
            <a:ext cx="3318904" cy="3235397"/>
          </a:xfrm>
          <a:prstGeom prst="rect">
            <a:avLst/>
          </a:prstGeom>
        </p:spPr>
      </p:pic>
      <p:sp>
        <p:nvSpPr>
          <p:cNvPr id="8" name="Content Placeholder 2">
            <a:extLst>
              <a:ext uri="{FF2B5EF4-FFF2-40B4-BE49-F238E27FC236}">
                <a16:creationId xmlns:a16="http://schemas.microsoft.com/office/drawing/2014/main" id="{62FBD94A-FC14-443E-9034-571A1C4CA1DF}"/>
              </a:ext>
            </a:extLst>
          </p:cNvPr>
          <p:cNvSpPr txBox="1">
            <a:spLocks/>
          </p:cNvSpPr>
          <p:nvPr/>
        </p:nvSpPr>
        <p:spPr>
          <a:xfrm>
            <a:off x="2589212" y="2133600"/>
            <a:ext cx="4313864" cy="3777622"/>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t>Hand Crank designed to apply direct power.</a:t>
            </a:r>
          </a:p>
          <a:p>
            <a:r>
              <a:rPr lang="en-US"/>
              <a:t>Variety of designs.</a:t>
            </a:r>
          </a:p>
          <a:p>
            <a:r>
              <a:rPr lang="en-US"/>
              <a:t>Low required input torque (approximately 4 to 9 ft-</a:t>
            </a:r>
            <a:r>
              <a:rPr lang="en-US" err="1"/>
              <a:t>lbs</a:t>
            </a:r>
            <a:r>
              <a:rPr lang="en-US"/>
              <a:t>)</a:t>
            </a:r>
          </a:p>
          <a:p>
            <a:endParaRPr lang="en-US"/>
          </a:p>
        </p:txBody>
      </p:sp>
      <p:pic>
        <p:nvPicPr>
          <p:cNvPr id="9" name="Picture 9" descr="A close up of a device&#10;&#10;Description generated with very high confidence">
            <a:extLst>
              <a:ext uri="{FF2B5EF4-FFF2-40B4-BE49-F238E27FC236}">
                <a16:creationId xmlns:a16="http://schemas.microsoft.com/office/drawing/2014/main" id="{ABADFD43-521B-4660-B832-C6FEA2131AD3}"/>
              </a:ext>
            </a:extLst>
          </p:cNvPr>
          <p:cNvPicPr>
            <a:picLocks noChangeAspect="1"/>
          </p:cNvPicPr>
          <p:nvPr/>
        </p:nvPicPr>
        <p:blipFill>
          <a:blip r:embed="rId5"/>
          <a:stretch>
            <a:fillRect/>
          </a:stretch>
        </p:blipFill>
        <p:spPr>
          <a:xfrm>
            <a:off x="2458453" y="4298672"/>
            <a:ext cx="4577621" cy="2131799"/>
          </a:xfrm>
          <a:prstGeom prst="rect">
            <a:avLst/>
          </a:prstGeom>
        </p:spPr>
      </p:pic>
    </p:spTree>
    <p:extLst>
      <p:ext uri="{BB962C8B-B14F-4D97-AF65-F5344CB8AC3E}">
        <p14:creationId xmlns:p14="http://schemas.microsoft.com/office/powerpoint/2010/main" val="170374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EFC80-7611-49DE-AF79-E8E7A7D0BC42}"/>
              </a:ext>
            </a:extLst>
          </p:cNvPr>
          <p:cNvSpPr>
            <a:spLocks noGrp="1"/>
          </p:cNvSpPr>
          <p:nvPr>
            <p:ph type="title"/>
          </p:nvPr>
        </p:nvSpPr>
        <p:spPr/>
        <p:txBody>
          <a:bodyPr/>
          <a:lstStyle/>
          <a:p>
            <a:r>
              <a:rPr lang="en-US"/>
              <a:t>Assembly</a:t>
            </a:r>
          </a:p>
        </p:txBody>
      </p:sp>
      <p:pic>
        <p:nvPicPr>
          <p:cNvPr id="4" name="Picture 4" descr="A picture containing indoor, floor, wall, ground&#10;&#10;Description generated with very high confidence">
            <a:extLst>
              <a:ext uri="{FF2B5EF4-FFF2-40B4-BE49-F238E27FC236}">
                <a16:creationId xmlns:a16="http://schemas.microsoft.com/office/drawing/2014/main" id="{40140F16-41E9-4050-9CE1-E298BEBBC4A8}"/>
              </a:ext>
            </a:extLst>
          </p:cNvPr>
          <p:cNvPicPr>
            <a:picLocks noGrp="1" noChangeAspect="1"/>
          </p:cNvPicPr>
          <p:nvPr>
            <p:ph sz="half" idx="1"/>
          </p:nvPr>
        </p:nvPicPr>
        <p:blipFill rotWithShape="1">
          <a:blip r:embed="rId3"/>
          <a:srcRect l="9535" t="8669" r="16906" b="8049"/>
          <a:stretch/>
        </p:blipFill>
        <p:spPr>
          <a:xfrm>
            <a:off x="8244055" y="3466170"/>
            <a:ext cx="3724692" cy="3167953"/>
          </a:xfrm>
          <a:prstGeom prst="rect">
            <a:avLst/>
          </a:prstGeom>
        </p:spPr>
      </p:pic>
      <p:pic>
        <p:nvPicPr>
          <p:cNvPr id="1026" name="Picture 2">
            <a:extLst>
              <a:ext uri="{FF2B5EF4-FFF2-40B4-BE49-F238E27FC236}">
                <a16:creationId xmlns:a16="http://schemas.microsoft.com/office/drawing/2014/main" id="{778D95B0-2924-4500-8FA4-A1928E109B0A}"/>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9239707" y="52769"/>
            <a:ext cx="2852318" cy="338086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309A0673-ED5E-4DEA-B108-D58C7831BFC2}"/>
              </a:ext>
            </a:extLst>
          </p:cNvPr>
          <p:cNvSpPr txBox="1">
            <a:spLocks/>
          </p:cNvSpPr>
          <p:nvPr/>
        </p:nvSpPr>
        <p:spPr>
          <a:xfrm>
            <a:off x="2589212" y="2133600"/>
            <a:ext cx="4313864" cy="3777622"/>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t>Hand-crank agitator effectively washes clothes.</a:t>
            </a:r>
          </a:p>
          <a:p>
            <a:r>
              <a:rPr lang="en-US"/>
              <a:t>Handles can be simply constructed and substituted for user preference.</a:t>
            </a:r>
          </a:p>
          <a:p>
            <a:r>
              <a:rPr lang="en-US"/>
              <a:t>"Simpler is better."</a:t>
            </a:r>
          </a:p>
          <a:p>
            <a:pPr lvl="1"/>
            <a:r>
              <a:rPr lang="en-US"/>
              <a:t>Easy to obtain parts, construct, and communicate.</a:t>
            </a:r>
          </a:p>
          <a:p>
            <a:pPr marL="0" indent="0">
              <a:buNone/>
            </a:pPr>
            <a:endParaRPr lang="en-US"/>
          </a:p>
        </p:txBody>
      </p:sp>
    </p:spTree>
    <p:extLst>
      <p:ext uri="{BB962C8B-B14F-4D97-AF65-F5344CB8AC3E}">
        <p14:creationId xmlns:p14="http://schemas.microsoft.com/office/powerpoint/2010/main" val="500625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62E30-E629-4A29-8ABA-9BD8A046D2BE}"/>
              </a:ext>
            </a:extLst>
          </p:cNvPr>
          <p:cNvSpPr>
            <a:spLocks noGrp="1"/>
          </p:cNvSpPr>
          <p:nvPr>
            <p:ph type="title"/>
          </p:nvPr>
        </p:nvSpPr>
        <p:spPr/>
        <p:txBody>
          <a:bodyPr/>
          <a:lstStyle/>
          <a:p>
            <a:r>
              <a:rPr lang="en-US"/>
              <a:t>Budget</a:t>
            </a:r>
          </a:p>
        </p:txBody>
      </p:sp>
      <p:graphicFrame>
        <p:nvGraphicFramePr>
          <p:cNvPr id="12" name="Content Placeholder 11">
            <a:extLst>
              <a:ext uri="{FF2B5EF4-FFF2-40B4-BE49-F238E27FC236}">
                <a16:creationId xmlns:a16="http://schemas.microsoft.com/office/drawing/2014/main" id="{A82957F4-1B55-42BC-81E0-3B162611C9AF}"/>
              </a:ext>
            </a:extLst>
          </p:cNvPr>
          <p:cNvGraphicFramePr>
            <a:graphicFrameLocks noGrp="1"/>
          </p:cNvGraphicFramePr>
          <p:nvPr>
            <p:ph sz="half" idx="2"/>
            <p:extLst>
              <p:ext uri="{D42A27DB-BD31-4B8C-83A1-F6EECF244321}">
                <p14:modId xmlns:p14="http://schemas.microsoft.com/office/powerpoint/2010/main" val="3086121094"/>
              </p:ext>
            </p:extLst>
          </p:nvPr>
        </p:nvGraphicFramePr>
        <p:xfrm>
          <a:off x="1235743" y="2135689"/>
          <a:ext cx="4973060" cy="1320062"/>
        </p:xfrm>
        <a:graphic>
          <a:graphicData uri="http://schemas.openxmlformats.org/drawingml/2006/table">
            <a:tbl>
              <a:tblPr firstRow="1" bandRow="1">
                <a:tableStyleId>{5C22544A-7EE6-4342-B048-85BDC9FD1C3A}</a:tableStyleId>
              </a:tblPr>
              <a:tblGrid>
                <a:gridCol w="2486530">
                  <a:extLst>
                    <a:ext uri="{9D8B030D-6E8A-4147-A177-3AD203B41FA5}">
                      <a16:colId xmlns:a16="http://schemas.microsoft.com/office/drawing/2014/main" val="3788315892"/>
                    </a:ext>
                  </a:extLst>
                </a:gridCol>
                <a:gridCol w="2486530">
                  <a:extLst>
                    <a:ext uri="{9D8B030D-6E8A-4147-A177-3AD203B41FA5}">
                      <a16:colId xmlns:a16="http://schemas.microsoft.com/office/drawing/2014/main" val="2406063415"/>
                    </a:ext>
                  </a:extLst>
                </a:gridCol>
              </a:tblGrid>
              <a:tr h="444967">
                <a:tc>
                  <a:txBody>
                    <a:bodyPr/>
                    <a:lstStyle/>
                    <a:p>
                      <a:pPr algn="ctr" rtl="0" fontAlgn="base"/>
                      <a:r>
                        <a:rPr lang="en-US" sz="1200">
                          <a:effectLst/>
                        </a:rPr>
                        <a:t>Total Funds </a:t>
                      </a:r>
                      <a:endParaRPr lang="en-US" b="0" i="0">
                        <a:effectLst/>
                      </a:endParaRPr>
                    </a:p>
                  </a:txBody>
                  <a:tcPr/>
                </a:tc>
                <a:tc>
                  <a:txBody>
                    <a:bodyPr/>
                    <a:lstStyle/>
                    <a:p>
                      <a:pPr algn="ctr" rtl="0" fontAlgn="base"/>
                      <a:r>
                        <a:rPr lang="en-US" sz="1200">
                          <a:effectLst/>
                        </a:rPr>
                        <a:t>$1,000.00 </a:t>
                      </a:r>
                      <a:endParaRPr lang="en-US" b="0" i="0">
                        <a:effectLst/>
                      </a:endParaRPr>
                    </a:p>
                  </a:txBody>
                  <a:tcPr/>
                </a:tc>
                <a:extLst>
                  <a:ext uri="{0D108BD9-81ED-4DB2-BD59-A6C34878D82A}">
                    <a16:rowId xmlns:a16="http://schemas.microsoft.com/office/drawing/2014/main" val="4270481103"/>
                  </a:ext>
                </a:extLst>
              </a:tr>
              <a:tr h="444967">
                <a:tc>
                  <a:txBody>
                    <a:bodyPr/>
                    <a:lstStyle/>
                    <a:p>
                      <a:pPr algn="ctr" rtl="0" fontAlgn="base"/>
                      <a:r>
                        <a:rPr lang="en-US" sz="1200">
                          <a:effectLst/>
                        </a:rPr>
                        <a:t>Total Expenses </a:t>
                      </a:r>
                      <a:endParaRPr lang="en-US" b="0" i="0">
                        <a:effectLst/>
                      </a:endParaRPr>
                    </a:p>
                  </a:txBody>
                  <a:tcPr/>
                </a:tc>
                <a:tc>
                  <a:txBody>
                    <a:bodyPr/>
                    <a:lstStyle/>
                    <a:p>
                      <a:pPr algn="ctr" rtl="0" fontAlgn="base"/>
                      <a:r>
                        <a:rPr lang="en-US" sz="1200">
                          <a:effectLst/>
                        </a:rPr>
                        <a:t>$554.78 </a:t>
                      </a:r>
                      <a:endParaRPr lang="en-US" b="0" i="0">
                        <a:effectLst/>
                      </a:endParaRPr>
                    </a:p>
                  </a:txBody>
                  <a:tcPr/>
                </a:tc>
                <a:extLst>
                  <a:ext uri="{0D108BD9-81ED-4DB2-BD59-A6C34878D82A}">
                    <a16:rowId xmlns:a16="http://schemas.microsoft.com/office/drawing/2014/main" val="2880963854"/>
                  </a:ext>
                </a:extLst>
              </a:tr>
              <a:tr h="430128">
                <a:tc>
                  <a:txBody>
                    <a:bodyPr/>
                    <a:lstStyle/>
                    <a:p>
                      <a:pPr algn="ctr" rtl="0" fontAlgn="base"/>
                      <a:r>
                        <a:rPr lang="en-US" sz="1200">
                          <a:effectLst/>
                        </a:rPr>
                        <a:t>Remaining Funds </a:t>
                      </a:r>
                      <a:endParaRPr lang="en-US" b="0" i="0">
                        <a:effectLst/>
                      </a:endParaRPr>
                    </a:p>
                  </a:txBody>
                  <a:tcPr/>
                </a:tc>
                <a:tc>
                  <a:txBody>
                    <a:bodyPr/>
                    <a:lstStyle/>
                    <a:p>
                      <a:pPr algn="ctr" rtl="0" fontAlgn="base"/>
                      <a:r>
                        <a:rPr lang="en-US" sz="1200">
                          <a:effectLst/>
                        </a:rPr>
                        <a:t>$445.22 </a:t>
                      </a:r>
                      <a:endParaRPr lang="en-US" b="0" i="0">
                        <a:effectLst/>
                      </a:endParaRPr>
                    </a:p>
                  </a:txBody>
                  <a:tcPr/>
                </a:tc>
                <a:extLst>
                  <a:ext uri="{0D108BD9-81ED-4DB2-BD59-A6C34878D82A}">
                    <a16:rowId xmlns:a16="http://schemas.microsoft.com/office/drawing/2014/main" val="199637183"/>
                  </a:ext>
                </a:extLst>
              </a:tr>
            </a:tbl>
          </a:graphicData>
        </a:graphic>
      </p:graphicFrame>
      <p:graphicFrame>
        <p:nvGraphicFramePr>
          <p:cNvPr id="8" name="Content Placeholder 7">
            <a:extLst>
              <a:ext uri="{FF2B5EF4-FFF2-40B4-BE49-F238E27FC236}">
                <a16:creationId xmlns:a16="http://schemas.microsoft.com/office/drawing/2014/main" id="{D8549D0D-420E-4183-84A3-B1897EBFCFCA}"/>
              </a:ext>
            </a:extLst>
          </p:cNvPr>
          <p:cNvGraphicFramePr>
            <a:graphicFrameLocks noGrp="1"/>
          </p:cNvGraphicFramePr>
          <p:nvPr>
            <p:ph sz="half" idx="1"/>
            <p:extLst>
              <p:ext uri="{D42A27DB-BD31-4B8C-83A1-F6EECF244321}">
                <p14:modId xmlns:p14="http://schemas.microsoft.com/office/powerpoint/2010/main" val="3565865839"/>
              </p:ext>
            </p:extLst>
          </p:nvPr>
        </p:nvGraphicFramePr>
        <p:xfrm>
          <a:off x="1205581" y="4590047"/>
          <a:ext cx="5212992" cy="1794609"/>
        </p:xfrm>
        <a:graphic>
          <a:graphicData uri="http://schemas.openxmlformats.org/drawingml/2006/table">
            <a:tbl>
              <a:tblPr firstRow="1" bandRow="1">
                <a:tableStyleId>{5C22544A-7EE6-4342-B048-85BDC9FD1C3A}</a:tableStyleId>
              </a:tblPr>
              <a:tblGrid>
                <a:gridCol w="2606496">
                  <a:extLst>
                    <a:ext uri="{9D8B030D-6E8A-4147-A177-3AD203B41FA5}">
                      <a16:colId xmlns:a16="http://schemas.microsoft.com/office/drawing/2014/main" val="4243838296"/>
                    </a:ext>
                  </a:extLst>
                </a:gridCol>
                <a:gridCol w="2606496">
                  <a:extLst>
                    <a:ext uri="{9D8B030D-6E8A-4147-A177-3AD203B41FA5}">
                      <a16:colId xmlns:a16="http://schemas.microsoft.com/office/drawing/2014/main" val="1872011160"/>
                    </a:ext>
                  </a:extLst>
                </a:gridCol>
              </a:tblGrid>
              <a:tr h="366261">
                <a:tc>
                  <a:txBody>
                    <a:bodyPr/>
                    <a:lstStyle/>
                    <a:p>
                      <a:pPr algn="ctr" rtl="0" fontAlgn="base"/>
                      <a:r>
                        <a:rPr lang="en-US" sz="1200">
                          <a:effectLst/>
                        </a:rPr>
                        <a:t>Expenses by Category </a:t>
                      </a:r>
                      <a:endParaRPr lang="en-US" b="0" i="0">
                        <a:effectLst/>
                      </a:endParaRPr>
                    </a:p>
                  </a:txBody>
                  <a:tcPr/>
                </a:tc>
                <a:tc>
                  <a:txBody>
                    <a:bodyPr/>
                    <a:lstStyle/>
                    <a:p>
                      <a:pPr algn="ctr" rtl="0" fontAlgn="base"/>
                      <a:r>
                        <a:rPr lang="en-US" sz="1200">
                          <a:effectLst/>
                        </a:rPr>
                        <a:t>Cost </a:t>
                      </a:r>
                      <a:endParaRPr lang="en-US" b="0" i="0">
                        <a:effectLst/>
                      </a:endParaRPr>
                    </a:p>
                  </a:txBody>
                  <a:tcPr/>
                </a:tc>
                <a:extLst>
                  <a:ext uri="{0D108BD9-81ED-4DB2-BD59-A6C34878D82A}">
                    <a16:rowId xmlns:a16="http://schemas.microsoft.com/office/drawing/2014/main" val="3627560492"/>
                  </a:ext>
                </a:extLst>
              </a:tr>
              <a:tr h="366261">
                <a:tc>
                  <a:txBody>
                    <a:bodyPr/>
                    <a:lstStyle/>
                    <a:p>
                      <a:pPr algn="ctr" rtl="0" fontAlgn="base"/>
                      <a:r>
                        <a:rPr lang="en-US" sz="1200">
                          <a:effectLst/>
                        </a:rPr>
                        <a:t>Agitator </a:t>
                      </a:r>
                      <a:endParaRPr lang="en-US" b="0" i="0">
                        <a:effectLst/>
                      </a:endParaRPr>
                    </a:p>
                  </a:txBody>
                  <a:tcPr/>
                </a:tc>
                <a:tc>
                  <a:txBody>
                    <a:bodyPr/>
                    <a:lstStyle/>
                    <a:p>
                      <a:pPr algn="ctr" rtl="0" fontAlgn="base"/>
                      <a:r>
                        <a:rPr lang="en-US" sz="1200">
                          <a:effectLst/>
                        </a:rPr>
                        <a:t>$135.89 </a:t>
                      </a:r>
                      <a:endParaRPr lang="en-US" b="0" i="0">
                        <a:effectLst/>
                      </a:endParaRPr>
                    </a:p>
                  </a:txBody>
                  <a:tcPr/>
                </a:tc>
                <a:extLst>
                  <a:ext uri="{0D108BD9-81ED-4DB2-BD59-A6C34878D82A}">
                    <a16:rowId xmlns:a16="http://schemas.microsoft.com/office/drawing/2014/main" val="3608463597"/>
                  </a:ext>
                </a:extLst>
              </a:tr>
              <a:tr h="354029">
                <a:tc>
                  <a:txBody>
                    <a:bodyPr/>
                    <a:lstStyle/>
                    <a:p>
                      <a:pPr algn="ctr" rtl="0" fontAlgn="base"/>
                      <a:r>
                        <a:rPr lang="en-US" sz="1200">
                          <a:effectLst/>
                        </a:rPr>
                        <a:t>Mold Testing </a:t>
                      </a:r>
                      <a:endParaRPr lang="en-US" b="0" i="0">
                        <a:effectLst/>
                      </a:endParaRPr>
                    </a:p>
                  </a:txBody>
                  <a:tcPr/>
                </a:tc>
                <a:tc>
                  <a:txBody>
                    <a:bodyPr/>
                    <a:lstStyle/>
                    <a:p>
                      <a:pPr algn="ctr" rtl="0" fontAlgn="base"/>
                      <a:r>
                        <a:rPr lang="en-US" sz="1200">
                          <a:effectLst/>
                        </a:rPr>
                        <a:t>$108.18 </a:t>
                      </a:r>
                      <a:endParaRPr lang="en-US" b="0" i="0">
                        <a:effectLst/>
                      </a:endParaRPr>
                    </a:p>
                  </a:txBody>
                  <a:tcPr/>
                </a:tc>
                <a:extLst>
                  <a:ext uri="{0D108BD9-81ED-4DB2-BD59-A6C34878D82A}">
                    <a16:rowId xmlns:a16="http://schemas.microsoft.com/office/drawing/2014/main" val="3403751512"/>
                  </a:ext>
                </a:extLst>
              </a:tr>
              <a:tr h="354029">
                <a:tc>
                  <a:txBody>
                    <a:bodyPr/>
                    <a:lstStyle/>
                    <a:p>
                      <a:pPr algn="ctr" rtl="0" fontAlgn="base"/>
                      <a:r>
                        <a:rPr lang="en-US" sz="1200">
                          <a:effectLst/>
                        </a:rPr>
                        <a:t>Frame </a:t>
                      </a:r>
                      <a:endParaRPr lang="en-US" b="0" i="0">
                        <a:effectLst/>
                      </a:endParaRPr>
                    </a:p>
                  </a:txBody>
                  <a:tcPr/>
                </a:tc>
                <a:tc>
                  <a:txBody>
                    <a:bodyPr/>
                    <a:lstStyle/>
                    <a:p>
                      <a:pPr algn="ctr" rtl="0" fontAlgn="base"/>
                      <a:r>
                        <a:rPr lang="en-US" sz="1200">
                          <a:effectLst/>
                        </a:rPr>
                        <a:t>$130.28 </a:t>
                      </a:r>
                      <a:endParaRPr lang="en-US" b="0" i="0">
                        <a:effectLst/>
                      </a:endParaRPr>
                    </a:p>
                  </a:txBody>
                  <a:tcPr/>
                </a:tc>
                <a:extLst>
                  <a:ext uri="{0D108BD9-81ED-4DB2-BD59-A6C34878D82A}">
                    <a16:rowId xmlns:a16="http://schemas.microsoft.com/office/drawing/2014/main" val="2845707683"/>
                  </a:ext>
                </a:extLst>
              </a:tr>
              <a:tr h="354029">
                <a:tc>
                  <a:txBody>
                    <a:bodyPr/>
                    <a:lstStyle/>
                    <a:p>
                      <a:pPr algn="ctr" rtl="0" fontAlgn="base"/>
                      <a:r>
                        <a:rPr lang="en-US" sz="1200">
                          <a:effectLst/>
                        </a:rPr>
                        <a:t>Equipment and Misc. </a:t>
                      </a:r>
                      <a:endParaRPr lang="en-US" b="0" i="0">
                        <a:effectLst/>
                      </a:endParaRPr>
                    </a:p>
                  </a:txBody>
                  <a:tcPr/>
                </a:tc>
                <a:tc>
                  <a:txBody>
                    <a:bodyPr/>
                    <a:lstStyle/>
                    <a:p>
                      <a:pPr algn="ctr" rtl="0" fontAlgn="base"/>
                      <a:r>
                        <a:rPr lang="en-US" sz="1200">
                          <a:effectLst/>
                        </a:rPr>
                        <a:t>$70.43 </a:t>
                      </a:r>
                      <a:endParaRPr lang="en-US" b="0" i="0">
                        <a:effectLst/>
                      </a:endParaRPr>
                    </a:p>
                  </a:txBody>
                  <a:tcPr/>
                </a:tc>
                <a:extLst>
                  <a:ext uri="{0D108BD9-81ED-4DB2-BD59-A6C34878D82A}">
                    <a16:rowId xmlns:a16="http://schemas.microsoft.com/office/drawing/2014/main" val="3972260823"/>
                  </a:ext>
                </a:extLst>
              </a:tr>
            </a:tbl>
          </a:graphicData>
        </a:graphic>
      </p:graphicFrame>
      <p:sp>
        <p:nvSpPr>
          <p:cNvPr id="14" name="Content Placeholder 2">
            <a:extLst>
              <a:ext uri="{FF2B5EF4-FFF2-40B4-BE49-F238E27FC236}">
                <a16:creationId xmlns:a16="http://schemas.microsoft.com/office/drawing/2014/main" id="{2DB2A27B-1FAF-4F65-A62E-D3D5118D345A}"/>
              </a:ext>
            </a:extLst>
          </p:cNvPr>
          <p:cNvSpPr txBox="1">
            <a:spLocks/>
          </p:cNvSpPr>
          <p:nvPr/>
        </p:nvSpPr>
        <p:spPr>
          <a:xfrm>
            <a:off x="6559633" y="2133600"/>
            <a:ext cx="4313864" cy="3777622"/>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t>Total cost of barrel design: </a:t>
            </a:r>
          </a:p>
          <a:p>
            <a:pPr lvl="1"/>
            <a:r>
              <a:rPr lang="en-US"/>
              <a:t>$231.10</a:t>
            </a:r>
          </a:p>
          <a:p>
            <a:r>
              <a:rPr lang="en-US"/>
              <a:t>Cost of manufacturing frame:</a:t>
            </a:r>
          </a:p>
          <a:p>
            <a:pPr lvl="1"/>
            <a:r>
              <a:rPr lang="en-US"/>
              <a:t>$72.00</a:t>
            </a:r>
          </a:p>
        </p:txBody>
      </p:sp>
    </p:spTree>
    <p:extLst>
      <p:ext uri="{BB962C8B-B14F-4D97-AF65-F5344CB8AC3E}">
        <p14:creationId xmlns:p14="http://schemas.microsoft.com/office/powerpoint/2010/main" val="1010589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C6387-B4A5-4E73-871F-DFA7F1CBA2E6}"/>
              </a:ext>
            </a:extLst>
          </p:cNvPr>
          <p:cNvSpPr>
            <a:spLocks noGrp="1"/>
          </p:cNvSpPr>
          <p:nvPr>
            <p:ph type="title"/>
          </p:nvPr>
        </p:nvSpPr>
        <p:spPr/>
        <p:txBody>
          <a:bodyPr/>
          <a:lstStyle/>
          <a:p>
            <a:r>
              <a:rPr lang="en-US"/>
              <a:t>Acknowledgements</a:t>
            </a:r>
          </a:p>
        </p:txBody>
      </p:sp>
      <p:sp>
        <p:nvSpPr>
          <p:cNvPr id="3" name="Content Placeholder 2">
            <a:extLst>
              <a:ext uri="{FF2B5EF4-FFF2-40B4-BE49-F238E27FC236}">
                <a16:creationId xmlns:a16="http://schemas.microsoft.com/office/drawing/2014/main" id="{D8C6C110-C45B-4A87-BB00-4BE9E8619F32}"/>
              </a:ext>
            </a:extLst>
          </p:cNvPr>
          <p:cNvSpPr>
            <a:spLocks noGrp="1"/>
          </p:cNvSpPr>
          <p:nvPr>
            <p:ph sz="half" idx="1"/>
          </p:nvPr>
        </p:nvSpPr>
        <p:spPr>
          <a:xfrm>
            <a:off x="2589212" y="2133600"/>
            <a:ext cx="8785600" cy="3777622"/>
          </a:xfrm>
        </p:spPr>
        <p:txBody>
          <a:bodyPr vert="horz" lIns="91440" tIns="45720" rIns="91440" bIns="45720" rtlCol="0" anchor="t">
            <a:normAutofit/>
          </a:bodyPr>
          <a:lstStyle/>
          <a:p>
            <a:r>
              <a:rPr lang="en-US"/>
              <a:t>A special thanks to Dr. Lynn Rogers and Dr. Bill Wollenhaupt for the donation of a plastic barrel and a great amount of advice. Thanks to the Hangartner’s for their advice and information that they provided. Thanks to Mike Erwin for the use of his welding equipment. Thanks to Kevin Eidt for creating custom metal pieces for the project. And a thank you to Marcus Acton for the donation of a metal barrel. Without the help of these individuals, it would have been very difficult to complete this project.</a:t>
            </a:r>
          </a:p>
          <a:p>
            <a:endParaRPr lang="en-US"/>
          </a:p>
        </p:txBody>
      </p:sp>
    </p:spTree>
    <p:extLst>
      <p:ext uri="{BB962C8B-B14F-4D97-AF65-F5344CB8AC3E}">
        <p14:creationId xmlns:p14="http://schemas.microsoft.com/office/powerpoint/2010/main" val="1390367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79" name="Group 81">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3"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4"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5"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6"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7"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88"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9"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0"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1"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2"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3"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4"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0" name="Group 95">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97"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98"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9"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0"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1"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2"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3"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4"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5"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6"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7"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08"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1" name="Rectangle 109">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5" name="Freeform 6">
            <a:extLst>
              <a:ext uri="{FF2B5EF4-FFF2-40B4-BE49-F238E27FC236}">
                <a16:creationId xmlns:a16="http://schemas.microsoft.com/office/drawing/2014/main" id="{BA1AABB7-0FD0-4445-8B8B-7A0C680C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14" name="Rectangle 113">
            <a:extLst>
              <a:ext uri="{FF2B5EF4-FFF2-40B4-BE49-F238E27FC236}">
                <a16:creationId xmlns:a16="http://schemas.microsoft.com/office/drawing/2014/main" id="{9ADC701B-596E-48F0-91BF-962B1E13D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6" name="Group 115">
            <a:extLst>
              <a:ext uri="{FF2B5EF4-FFF2-40B4-BE49-F238E27FC236}">
                <a16:creationId xmlns:a16="http://schemas.microsoft.com/office/drawing/2014/main" id="{AABA1EC3-E45F-4BD3-8628-53E8502D0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57608" y="228600"/>
            <a:ext cx="2851523" cy="6638625"/>
            <a:chOff x="2487613" y="285750"/>
            <a:chExt cx="2428875" cy="5654676"/>
          </a:xfrm>
        </p:grpSpPr>
        <p:sp>
          <p:nvSpPr>
            <p:cNvPr id="117" name="Freeform 11">
              <a:extLst>
                <a:ext uri="{FF2B5EF4-FFF2-40B4-BE49-F238E27FC236}">
                  <a16:creationId xmlns:a16="http://schemas.microsoft.com/office/drawing/2014/main" id="{C3799E95-1512-48EF-8D91-8C417A2CD8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8" name="Freeform 12">
              <a:extLst>
                <a:ext uri="{FF2B5EF4-FFF2-40B4-BE49-F238E27FC236}">
                  <a16:creationId xmlns:a16="http://schemas.microsoft.com/office/drawing/2014/main" id="{A89D676F-5A7F-4E7F-9647-223879ED2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9" name="Freeform 13">
              <a:extLst>
                <a:ext uri="{FF2B5EF4-FFF2-40B4-BE49-F238E27FC236}">
                  <a16:creationId xmlns:a16="http://schemas.microsoft.com/office/drawing/2014/main" id="{17655D08-3D35-4AEF-97C3-6540E6892A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0" name="Freeform 14">
              <a:extLst>
                <a:ext uri="{FF2B5EF4-FFF2-40B4-BE49-F238E27FC236}">
                  <a16:creationId xmlns:a16="http://schemas.microsoft.com/office/drawing/2014/main" id="{502BFDA5-7A19-418C-AC30-F16DD3E20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21" name="Freeform 15">
              <a:extLst>
                <a:ext uri="{FF2B5EF4-FFF2-40B4-BE49-F238E27FC236}">
                  <a16:creationId xmlns:a16="http://schemas.microsoft.com/office/drawing/2014/main" id="{3F494C14-BCA7-418A-AC44-08F1A91096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22" name="Freeform 16">
              <a:extLst>
                <a:ext uri="{FF2B5EF4-FFF2-40B4-BE49-F238E27FC236}">
                  <a16:creationId xmlns:a16="http://schemas.microsoft.com/office/drawing/2014/main" id="{8B51F346-6369-4B39-B1A3-863A232A7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23" name="Freeform 17">
              <a:extLst>
                <a:ext uri="{FF2B5EF4-FFF2-40B4-BE49-F238E27FC236}">
                  <a16:creationId xmlns:a16="http://schemas.microsoft.com/office/drawing/2014/main" id="{7DD281D8-6ACB-489E-A96A-321871054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24" name="Freeform 18">
              <a:extLst>
                <a:ext uri="{FF2B5EF4-FFF2-40B4-BE49-F238E27FC236}">
                  <a16:creationId xmlns:a16="http://schemas.microsoft.com/office/drawing/2014/main" id="{0A1AB519-50A9-482B-9B43-7E44BBB50D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25" name="Freeform 19">
              <a:extLst>
                <a:ext uri="{FF2B5EF4-FFF2-40B4-BE49-F238E27FC236}">
                  <a16:creationId xmlns:a16="http://schemas.microsoft.com/office/drawing/2014/main" id="{46C5E30A-6059-4D2D-9276-10EBFE729A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26" name="Freeform 20">
              <a:extLst>
                <a:ext uri="{FF2B5EF4-FFF2-40B4-BE49-F238E27FC236}">
                  <a16:creationId xmlns:a16="http://schemas.microsoft.com/office/drawing/2014/main" id="{D193FEF9-1BAD-4179-94AD-15CF69A327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27" name="Freeform 21">
              <a:extLst>
                <a:ext uri="{FF2B5EF4-FFF2-40B4-BE49-F238E27FC236}">
                  <a16:creationId xmlns:a16="http://schemas.microsoft.com/office/drawing/2014/main" id="{C4267CBA-6543-4EFD-A139-19968C241E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28" name="Freeform 22">
              <a:extLst>
                <a:ext uri="{FF2B5EF4-FFF2-40B4-BE49-F238E27FC236}">
                  <a16:creationId xmlns:a16="http://schemas.microsoft.com/office/drawing/2014/main" id="{F34D8CE0-01F3-4C62-8595-C2E8E9AA3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30" name="Group 129">
            <a:extLst>
              <a:ext uri="{FF2B5EF4-FFF2-40B4-BE49-F238E27FC236}">
                <a16:creationId xmlns:a16="http://schemas.microsoft.com/office/drawing/2014/main" id="{9ABDB3AF-7560-4ADF-997D-A0D2CDA82C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84823" y="-786"/>
            <a:ext cx="2356675" cy="6854040"/>
            <a:chOff x="6627813" y="194833"/>
            <a:chExt cx="1952625" cy="5678918"/>
          </a:xfrm>
        </p:grpSpPr>
        <p:sp>
          <p:nvSpPr>
            <p:cNvPr id="131" name="Freeform 27">
              <a:extLst>
                <a:ext uri="{FF2B5EF4-FFF2-40B4-BE49-F238E27FC236}">
                  <a16:creationId xmlns:a16="http://schemas.microsoft.com/office/drawing/2014/main" id="{54830178-BBFE-4903-8178-84A57ACF8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32" name="Freeform 28">
              <a:extLst>
                <a:ext uri="{FF2B5EF4-FFF2-40B4-BE49-F238E27FC236}">
                  <a16:creationId xmlns:a16="http://schemas.microsoft.com/office/drawing/2014/main" id="{EE362E11-FAAF-4852-AA28-A4B91ED6B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3" name="Freeform 29">
              <a:extLst>
                <a:ext uri="{FF2B5EF4-FFF2-40B4-BE49-F238E27FC236}">
                  <a16:creationId xmlns:a16="http://schemas.microsoft.com/office/drawing/2014/main" id="{8EFD817F-6C0E-4169-BDFB-F8E7EDE4E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34" name="Freeform 30">
              <a:extLst>
                <a:ext uri="{FF2B5EF4-FFF2-40B4-BE49-F238E27FC236}">
                  <a16:creationId xmlns:a16="http://schemas.microsoft.com/office/drawing/2014/main" id="{F9277F77-9D8B-4347-8343-5E647AAB6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35" name="Freeform 31">
              <a:extLst>
                <a:ext uri="{FF2B5EF4-FFF2-40B4-BE49-F238E27FC236}">
                  <a16:creationId xmlns:a16="http://schemas.microsoft.com/office/drawing/2014/main" id="{1E562C36-B066-4162-9DC1-21CAF0595A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36" name="Freeform 32">
              <a:extLst>
                <a:ext uri="{FF2B5EF4-FFF2-40B4-BE49-F238E27FC236}">
                  <a16:creationId xmlns:a16="http://schemas.microsoft.com/office/drawing/2014/main" id="{B097627A-2A87-4131-BA7E-3D53AD3C6E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37" name="Freeform 33">
              <a:extLst>
                <a:ext uri="{FF2B5EF4-FFF2-40B4-BE49-F238E27FC236}">
                  <a16:creationId xmlns:a16="http://schemas.microsoft.com/office/drawing/2014/main" id="{37CC53B4-54A7-4355-96DF-50E018F22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38" name="Freeform 34">
              <a:extLst>
                <a:ext uri="{FF2B5EF4-FFF2-40B4-BE49-F238E27FC236}">
                  <a16:creationId xmlns:a16="http://schemas.microsoft.com/office/drawing/2014/main" id="{D060E1F6-3EA6-44C0-B59E-565F28FE6F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39" name="Freeform 35">
              <a:extLst>
                <a:ext uri="{FF2B5EF4-FFF2-40B4-BE49-F238E27FC236}">
                  <a16:creationId xmlns:a16="http://schemas.microsoft.com/office/drawing/2014/main" id="{0675B693-DD27-4414-B3BC-86D409B1C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40" name="Freeform 36">
              <a:extLst>
                <a:ext uri="{FF2B5EF4-FFF2-40B4-BE49-F238E27FC236}">
                  <a16:creationId xmlns:a16="http://schemas.microsoft.com/office/drawing/2014/main" id="{507E4452-CFBF-47E8-AA3A-1B1BBFFDB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41" name="Freeform 37">
              <a:extLst>
                <a:ext uri="{FF2B5EF4-FFF2-40B4-BE49-F238E27FC236}">
                  <a16:creationId xmlns:a16="http://schemas.microsoft.com/office/drawing/2014/main" id="{762119DC-722F-4687-B5A1-B0A803302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42" name="Freeform 38">
              <a:extLst>
                <a:ext uri="{FF2B5EF4-FFF2-40B4-BE49-F238E27FC236}">
                  <a16:creationId xmlns:a16="http://schemas.microsoft.com/office/drawing/2014/main" id="{8C06626A-CC64-456A-8345-B7C4A5A4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4B2B40E0-1E1D-454F-8D64-BEBB6B1D06AB}"/>
              </a:ext>
            </a:extLst>
          </p:cNvPr>
          <p:cNvSpPr>
            <a:spLocks noGrp="1"/>
          </p:cNvSpPr>
          <p:nvPr>
            <p:ph type="title"/>
          </p:nvPr>
        </p:nvSpPr>
        <p:spPr>
          <a:xfrm>
            <a:off x="5810125" y="2843306"/>
            <a:ext cx="5681134" cy="2262781"/>
          </a:xfrm>
        </p:spPr>
        <p:txBody>
          <a:bodyPr vert="horz" lIns="91440" tIns="45720" rIns="91440" bIns="45720" rtlCol="0" anchor="b">
            <a:normAutofit/>
          </a:bodyPr>
          <a:lstStyle/>
          <a:p>
            <a:r>
              <a:rPr lang="en-US" sz="4400"/>
              <a:t>Questions?</a:t>
            </a:r>
          </a:p>
        </p:txBody>
      </p:sp>
      <p:sp>
        <p:nvSpPr>
          <p:cNvPr id="144" name="Rectangle 143">
            <a:extLst>
              <a:ext uri="{FF2B5EF4-FFF2-40B4-BE49-F238E27FC236}">
                <a16:creationId xmlns:a16="http://schemas.microsoft.com/office/drawing/2014/main" id="{BDA338EF-A814-4ABB-B3A1-E378E3572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7599"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6" name="Freeform 33">
            <a:extLst>
              <a:ext uri="{FF2B5EF4-FFF2-40B4-BE49-F238E27FC236}">
                <a16:creationId xmlns:a16="http://schemas.microsoft.com/office/drawing/2014/main" id="{CC6E446C-B30B-4DEB-9491-23B89EF984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57599"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8" name="Picture 5" descr="A picture containing person, sport, indoor, wall&#10;&#10;Description generated with very high confidence">
            <a:extLst>
              <a:ext uri="{FF2B5EF4-FFF2-40B4-BE49-F238E27FC236}">
                <a16:creationId xmlns:a16="http://schemas.microsoft.com/office/drawing/2014/main" id="{C4515337-F901-4845-AC0A-A3B753C94089}"/>
              </a:ext>
            </a:extLst>
          </p:cNvPr>
          <p:cNvPicPr>
            <a:picLocks noChangeAspect="1"/>
          </p:cNvPicPr>
          <p:nvPr/>
        </p:nvPicPr>
        <p:blipFill rotWithShape="1">
          <a:blip r:embed="rId3"/>
          <a:srcRect l="10185" r="17281"/>
          <a:stretch/>
        </p:blipFill>
        <p:spPr>
          <a:xfrm>
            <a:off x="20" y="10"/>
            <a:ext cx="3681027" cy="6857990"/>
          </a:xfrm>
          <a:prstGeom prst="rect">
            <a:avLst/>
          </a:prstGeom>
        </p:spPr>
      </p:pic>
    </p:spTree>
    <p:extLst>
      <p:ext uri="{BB962C8B-B14F-4D97-AF65-F5344CB8AC3E}">
        <p14:creationId xmlns:p14="http://schemas.microsoft.com/office/powerpoint/2010/main" val="22921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A1D23-0D39-4317-8955-1DAE5A62FF84}"/>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95A21128-40B4-4BF7-8B3D-6D26849B351C}"/>
              </a:ext>
            </a:extLst>
          </p:cNvPr>
          <p:cNvSpPr>
            <a:spLocks noGrp="1"/>
          </p:cNvSpPr>
          <p:nvPr>
            <p:ph sz="half" idx="1"/>
          </p:nvPr>
        </p:nvSpPr>
        <p:spPr/>
        <p:txBody>
          <a:bodyPr vert="horz" lIns="91440" tIns="45720" rIns="91440" bIns="45720" rtlCol="0" anchor="t">
            <a:normAutofit/>
          </a:bodyPr>
          <a:lstStyle/>
          <a:p>
            <a:r>
              <a:rPr lang="en-US">
                <a:hlinkClick r:id="rId2"/>
              </a:rPr>
              <a:t>http://www.technologystudent.com/cams/ratch1.htm</a:t>
            </a:r>
            <a:r>
              <a:rPr lang="en-US"/>
              <a:t> </a:t>
            </a:r>
          </a:p>
          <a:p>
            <a:r>
              <a:rPr lang="en-US">
                <a:hlinkClick r:id="rId3"/>
              </a:rPr>
              <a:t>http://www.notesandsketches.co.uk/Ratchet.html</a:t>
            </a:r>
            <a:r>
              <a:rPr lang="en-US"/>
              <a:t> </a:t>
            </a:r>
          </a:p>
          <a:p>
            <a:r>
              <a:rPr lang="en-US">
                <a:hlinkClick r:id="rId4"/>
              </a:rPr>
              <a:t>https://upload.wikimedia.org/wikipedia/commons/4/46/Malawi_map.png</a:t>
            </a:r>
            <a:endParaRPr lang="en-US"/>
          </a:p>
          <a:p>
            <a:r>
              <a:rPr lang="en-US">
                <a:hlinkClick r:id="rId2"/>
              </a:rPr>
              <a:t>http://www.technologystudent.com/cams/ratch1.htm</a:t>
            </a:r>
            <a:endParaRPr lang="en-US"/>
          </a:p>
          <a:p>
            <a:endParaRPr lang="en-US"/>
          </a:p>
        </p:txBody>
      </p:sp>
      <p:graphicFrame>
        <p:nvGraphicFramePr>
          <p:cNvPr id="6" name="Content Placeholder 5">
            <a:extLst>
              <a:ext uri="{FF2B5EF4-FFF2-40B4-BE49-F238E27FC236}">
                <a16:creationId xmlns:a16="http://schemas.microsoft.com/office/drawing/2014/main" id="{7C87B662-61A7-441A-9581-EFEEDE015235}"/>
              </a:ext>
            </a:extLst>
          </p:cNvPr>
          <p:cNvGraphicFramePr>
            <a:graphicFrameLocks noGrp="1"/>
          </p:cNvGraphicFramePr>
          <p:nvPr>
            <p:ph sz="half" idx="2"/>
            <p:extLst>
              <p:ext uri="{D42A27DB-BD31-4B8C-83A1-F6EECF244321}">
                <p14:modId xmlns:p14="http://schemas.microsoft.com/office/powerpoint/2010/main" val="868134301"/>
              </p:ext>
            </p:extLst>
          </p:nvPr>
        </p:nvGraphicFramePr>
        <p:xfrm>
          <a:off x="7191375" y="2125663"/>
          <a:ext cx="4313238" cy="914400"/>
        </p:xfrm>
        <a:graphic>
          <a:graphicData uri="http://schemas.openxmlformats.org/drawingml/2006/table">
            <a:tbl>
              <a:tblPr firstRow="1" bandRow="1">
                <a:tableStyleId>{5C22544A-7EE6-4342-B048-85BDC9FD1C3A}</a:tableStyleId>
              </a:tblPr>
              <a:tblGrid>
                <a:gridCol w="4313238">
                  <a:extLst>
                    <a:ext uri="{9D8B030D-6E8A-4147-A177-3AD203B41FA5}">
                      <a16:colId xmlns:a16="http://schemas.microsoft.com/office/drawing/2014/main" val="1702335344"/>
                    </a:ext>
                  </a:extLst>
                </a:gridCol>
              </a:tblGrid>
              <a:tr h="0">
                <a:tc>
                  <a:txBody>
                    <a:bodyPr/>
                    <a:lstStyle/>
                    <a:p>
                      <a:pPr algn="just" rtl="0" fontAlgn="base"/>
                      <a:r>
                        <a:rPr lang="en-US" sz="1200">
                          <a:effectLst/>
                        </a:rPr>
                        <a:t>Grey, R., Hatton, N., Kosey, K., Lippolis, R. and Salchak, S. (2017). Washing Machine. [image]. </a:t>
                      </a:r>
                      <a:endParaRPr lang="en-US" b="0" i="0">
                        <a:effectLst/>
                      </a:endParaRPr>
                    </a:p>
                  </a:txBody>
                  <a:tcPr/>
                </a:tc>
                <a:extLst>
                  <a:ext uri="{0D108BD9-81ED-4DB2-BD59-A6C34878D82A}">
                    <a16:rowId xmlns:a16="http://schemas.microsoft.com/office/drawing/2014/main" val="3806338603"/>
                  </a:ext>
                </a:extLst>
              </a:tr>
              <a:tr h="0">
                <a:tc>
                  <a:txBody>
                    <a:bodyPr/>
                    <a:lstStyle/>
                    <a:p>
                      <a:pPr algn="just" rtl="0" fontAlgn="base"/>
                      <a:r>
                        <a:rPr lang="en-US" sz="1200">
                          <a:effectLst/>
                        </a:rPr>
                        <a:t>Moussa, H., Purvis, J. and Spencer, Z. (2018). Washing Machine. [image]. </a:t>
                      </a:r>
                      <a:endParaRPr lang="en-US" b="0" i="0">
                        <a:effectLst/>
                      </a:endParaRPr>
                    </a:p>
                  </a:txBody>
                  <a:tcPr/>
                </a:tc>
                <a:extLst>
                  <a:ext uri="{0D108BD9-81ED-4DB2-BD59-A6C34878D82A}">
                    <a16:rowId xmlns:a16="http://schemas.microsoft.com/office/drawing/2014/main" val="805324234"/>
                  </a:ext>
                </a:extLst>
              </a:tr>
            </a:tbl>
          </a:graphicData>
        </a:graphic>
      </p:graphicFrame>
    </p:spTree>
    <p:extLst>
      <p:ext uri="{BB962C8B-B14F-4D97-AF65-F5344CB8AC3E}">
        <p14:creationId xmlns:p14="http://schemas.microsoft.com/office/powerpoint/2010/main" val="792674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5"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5B3CCFC9-E82D-444E-9621-FE5F95E6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E4A7A63B-EF5B-4969-8A7B-802263C9C75F}"/>
              </a:ext>
            </a:extLst>
          </p:cNvPr>
          <p:cNvSpPr>
            <a:spLocks noGrp="1"/>
          </p:cNvSpPr>
          <p:nvPr>
            <p:ph type="title"/>
          </p:nvPr>
        </p:nvSpPr>
        <p:spPr>
          <a:xfrm>
            <a:off x="2592926" y="624110"/>
            <a:ext cx="4633466" cy="1280890"/>
          </a:xfrm>
        </p:spPr>
        <p:txBody>
          <a:bodyPr vert="horz" lIns="91440" tIns="45720" rIns="91440" bIns="45720" rtlCol="0" anchor="t">
            <a:normAutofit/>
          </a:bodyPr>
          <a:lstStyle/>
          <a:p>
            <a:r>
              <a:rPr lang="en-US"/>
              <a:t>Malawi</a:t>
            </a:r>
          </a:p>
        </p:txBody>
      </p:sp>
      <p:sp>
        <p:nvSpPr>
          <p:cNvPr id="3" name="Content Placeholder 2">
            <a:extLst>
              <a:ext uri="{FF2B5EF4-FFF2-40B4-BE49-F238E27FC236}">
                <a16:creationId xmlns:a16="http://schemas.microsoft.com/office/drawing/2014/main" id="{8F6E0042-9C3E-45C4-8366-10859744FE2D}"/>
              </a:ext>
            </a:extLst>
          </p:cNvPr>
          <p:cNvSpPr>
            <a:spLocks noGrp="1"/>
          </p:cNvSpPr>
          <p:nvPr>
            <p:ph sz="half" idx="1"/>
          </p:nvPr>
        </p:nvSpPr>
        <p:spPr>
          <a:xfrm>
            <a:off x="2589213" y="2040467"/>
            <a:ext cx="4637179" cy="3870755"/>
          </a:xfrm>
        </p:spPr>
        <p:txBody>
          <a:bodyPr vert="horz" lIns="91440" tIns="45720" rIns="91440" bIns="45720" rtlCol="0" anchor="t">
            <a:normAutofit/>
          </a:bodyPr>
          <a:lstStyle/>
          <a:p>
            <a:r>
              <a:rPr lang="en-US" dirty="0"/>
              <a:t>One of the world’s poorest countries</a:t>
            </a:r>
          </a:p>
          <a:p>
            <a:r>
              <a:rPr lang="en-US" dirty="0"/>
              <a:t>Landlocked</a:t>
            </a:r>
          </a:p>
          <a:p>
            <a:r>
              <a:rPr lang="en-US" dirty="0"/>
              <a:t>No electricity</a:t>
            </a:r>
          </a:p>
          <a:p>
            <a:r>
              <a:rPr lang="en-US" dirty="0"/>
              <a:t>No running water</a:t>
            </a:r>
          </a:p>
          <a:p>
            <a:r>
              <a:rPr lang="en-US" dirty="0"/>
              <a:t>Illiteracy</a:t>
            </a:r>
          </a:p>
          <a:p>
            <a:pPr lvl="1"/>
            <a:r>
              <a:rPr lang="en-US"/>
              <a:t>Oral Tradition</a:t>
            </a:r>
          </a:p>
          <a:p>
            <a:endParaRPr lang="en-US"/>
          </a:p>
        </p:txBody>
      </p:sp>
      <p:pic>
        <p:nvPicPr>
          <p:cNvPr id="5" name="Content Placeholder 4">
            <a:extLst>
              <a:ext uri="{FF2B5EF4-FFF2-40B4-BE49-F238E27FC236}">
                <a16:creationId xmlns:a16="http://schemas.microsoft.com/office/drawing/2014/main" id="{311A0623-0CFB-4962-B959-DF768802EBB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949369" y="640081"/>
            <a:ext cx="3215396" cy="527114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732996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5"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664D6319-AE80-458F-A2C6-1F035126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D4B3A1FD-32E0-421B-AEE7-1F2C221A0F3A}"/>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a:t>Design Constraints</a:t>
            </a:r>
          </a:p>
        </p:txBody>
      </p:sp>
      <p:sp>
        <p:nvSpPr>
          <p:cNvPr id="3" name="Content Placeholder 2">
            <a:extLst>
              <a:ext uri="{FF2B5EF4-FFF2-40B4-BE49-F238E27FC236}">
                <a16:creationId xmlns:a16="http://schemas.microsoft.com/office/drawing/2014/main" id="{6465150B-52A4-441D-967C-DBCB374D759A}"/>
              </a:ext>
            </a:extLst>
          </p:cNvPr>
          <p:cNvSpPr>
            <a:spLocks noGrp="1"/>
          </p:cNvSpPr>
          <p:nvPr>
            <p:ph sz="half" idx="1"/>
          </p:nvPr>
        </p:nvSpPr>
        <p:spPr>
          <a:xfrm>
            <a:off x="1683956" y="2133600"/>
            <a:ext cx="4140772" cy="3777622"/>
          </a:xfrm>
        </p:spPr>
        <p:txBody>
          <a:bodyPr vert="horz" lIns="91440" tIns="45720" rIns="91440" bIns="45720" rtlCol="0" anchor="t">
            <a:normAutofit/>
          </a:bodyPr>
          <a:lstStyle/>
          <a:p>
            <a:r>
              <a:rPr lang="en-US" sz="1600">
                <a:solidFill>
                  <a:srgbClr val="000000"/>
                </a:solidFill>
              </a:rPr>
              <a:t>Build a human-powered washing machine.</a:t>
            </a:r>
          </a:p>
          <a:p>
            <a:r>
              <a:rPr lang="en-US" sz="1600">
                <a:solidFill>
                  <a:srgbClr val="000000"/>
                </a:solidFill>
              </a:rPr>
              <a:t>Needs to use materials readily available in Malawi.</a:t>
            </a:r>
          </a:p>
          <a:p>
            <a:r>
              <a:rPr lang="en-US" sz="1600">
                <a:solidFill>
                  <a:srgbClr val="000000"/>
                </a:solidFill>
              </a:rPr>
              <a:t>Easy to build and communicate.</a:t>
            </a:r>
          </a:p>
          <a:p>
            <a:endParaRPr lang="en-US" sz="1600">
              <a:solidFill>
                <a:srgbClr val="000000"/>
              </a:solidFill>
            </a:endParaRPr>
          </a:p>
        </p:txBody>
      </p:sp>
      <p:pic>
        <p:nvPicPr>
          <p:cNvPr id="5" name="Picture 5" descr="A person standing in a kitchen preparing food&#10;&#10;Description generated with very high confidence">
            <a:extLst>
              <a:ext uri="{FF2B5EF4-FFF2-40B4-BE49-F238E27FC236}">
                <a16:creationId xmlns:a16="http://schemas.microsoft.com/office/drawing/2014/main" id="{9DFC99E0-D01A-420F-999B-9838941F0EAE}"/>
              </a:ext>
            </a:extLst>
          </p:cNvPr>
          <p:cNvPicPr>
            <a:picLocks noGrp="1" noChangeAspect="1"/>
          </p:cNvPicPr>
          <p:nvPr>
            <p:ph sz="half" idx="2"/>
          </p:nvPr>
        </p:nvPicPr>
        <p:blipFill rotWithShape="1">
          <a:blip r:embed="rId3"/>
          <a:srcRect l="23496" t="-400" r="20774" b="-470"/>
          <a:stretch/>
        </p:blipFill>
        <p:spPr>
          <a:xfrm>
            <a:off x="6994284" y="624110"/>
            <a:ext cx="3899367" cy="5293275"/>
          </a:xfrm>
          <a:prstGeom prst="rect">
            <a:avLst/>
          </a:prstGeom>
        </p:spPr>
      </p:pic>
    </p:spTree>
    <p:extLst>
      <p:ext uri="{BB962C8B-B14F-4D97-AF65-F5344CB8AC3E}">
        <p14:creationId xmlns:p14="http://schemas.microsoft.com/office/powerpoint/2010/main" val="2615080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E1A40-959F-4985-AC94-3C99DA74B74A}"/>
              </a:ext>
            </a:extLst>
          </p:cNvPr>
          <p:cNvSpPr>
            <a:spLocks noGrp="1"/>
          </p:cNvSpPr>
          <p:nvPr>
            <p:ph type="title"/>
          </p:nvPr>
        </p:nvSpPr>
        <p:spPr/>
        <p:txBody>
          <a:bodyPr/>
          <a:lstStyle/>
          <a:p>
            <a:r>
              <a:rPr lang="en-US"/>
              <a:t>Previous Designs</a:t>
            </a:r>
          </a:p>
        </p:txBody>
      </p:sp>
      <p:sp>
        <p:nvSpPr>
          <p:cNvPr id="3" name="Content Placeholder 2">
            <a:extLst>
              <a:ext uri="{FF2B5EF4-FFF2-40B4-BE49-F238E27FC236}">
                <a16:creationId xmlns:a16="http://schemas.microsoft.com/office/drawing/2014/main" id="{BBD54662-1B6E-4C90-AC50-5A47F7245907}"/>
              </a:ext>
            </a:extLst>
          </p:cNvPr>
          <p:cNvSpPr>
            <a:spLocks noGrp="1"/>
          </p:cNvSpPr>
          <p:nvPr>
            <p:ph sz="half" idx="1"/>
          </p:nvPr>
        </p:nvSpPr>
        <p:spPr/>
        <p:txBody>
          <a:bodyPr vert="horz" lIns="91440" tIns="45720" rIns="91440" bIns="45720" rtlCol="0" anchor="t">
            <a:normAutofit/>
          </a:bodyPr>
          <a:lstStyle/>
          <a:p>
            <a:r>
              <a:rPr lang="en-US"/>
              <a:t>Two previous designs</a:t>
            </a:r>
          </a:p>
          <a:p>
            <a:r>
              <a:rPr lang="en-US"/>
              <a:t>2017 design:</a:t>
            </a:r>
          </a:p>
          <a:p>
            <a:pPr lvl="1"/>
            <a:r>
              <a:rPr lang="en-US"/>
              <a:t>Bike power</a:t>
            </a:r>
          </a:p>
          <a:p>
            <a:pPr lvl="1"/>
            <a:r>
              <a:rPr lang="en-US"/>
              <a:t>Tilted barrel</a:t>
            </a:r>
          </a:p>
          <a:p>
            <a:pPr lvl="1"/>
            <a:r>
              <a:rPr lang="en-US"/>
              <a:t>Rotating agitator</a:t>
            </a:r>
          </a:p>
          <a:p>
            <a:r>
              <a:rPr lang="en-US"/>
              <a:t>2018 design:</a:t>
            </a:r>
          </a:p>
          <a:p>
            <a:pPr lvl="1"/>
            <a:r>
              <a:rPr lang="en-US"/>
              <a:t>Complex frame</a:t>
            </a:r>
          </a:p>
          <a:p>
            <a:pPr lvl="1"/>
            <a:r>
              <a:rPr lang="en-US"/>
              <a:t>Distributed torques</a:t>
            </a:r>
          </a:p>
          <a:p>
            <a:pPr lvl="1"/>
            <a:r>
              <a:rPr lang="en-US"/>
              <a:t>Rotating agitator</a:t>
            </a:r>
          </a:p>
        </p:txBody>
      </p:sp>
      <p:pic>
        <p:nvPicPr>
          <p:cNvPr id="5" name="Content Placeholder 4">
            <a:extLst>
              <a:ext uri="{FF2B5EF4-FFF2-40B4-BE49-F238E27FC236}">
                <a16:creationId xmlns:a16="http://schemas.microsoft.com/office/drawing/2014/main" id="{CCDEB195-865D-45CE-90F9-7B17D09C0DBC}"/>
              </a:ext>
            </a:extLst>
          </p:cNvPr>
          <p:cNvPicPr>
            <a:picLocks noGrp="1" noChangeAspect="1"/>
          </p:cNvPicPr>
          <p:nvPr>
            <p:ph sz="half" idx="2"/>
          </p:nvPr>
        </p:nvPicPr>
        <p:blipFill rotWithShape="1">
          <a:blip r:embed="rId3"/>
          <a:srcRect l="19281" t="16859" r="11904" b="21041"/>
          <a:stretch/>
        </p:blipFill>
        <p:spPr>
          <a:xfrm>
            <a:off x="7139635" y="482803"/>
            <a:ext cx="3534404" cy="2392071"/>
          </a:xfrm>
          <a:prstGeom prst="rect">
            <a:avLst/>
          </a:prstGeom>
        </p:spPr>
      </p:pic>
      <p:sp>
        <p:nvSpPr>
          <p:cNvPr id="6" name="TextBox 5">
            <a:extLst>
              <a:ext uri="{FF2B5EF4-FFF2-40B4-BE49-F238E27FC236}">
                <a16:creationId xmlns:a16="http://schemas.microsoft.com/office/drawing/2014/main" id="{87BB4433-F736-4337-959F-9C2FED612D77}"/>
              </a:ext>
            </a:extLst>
          </p:cNvPr>
          <p:cNvSpPr txBox="1"/>
          <p:nvPr/>
        </p:nvSpPr>
        <p:spPr>
          <a:xfrm>
            <a:off x="7139635" y="2862292"/>
            <a:ext cx="3306470" cy="307777"/>
          </a:xfrm>
          <a:prstGeom prst="rect">
            <a:avLst/>
          </a:prstGeom>
          <a:noFill/>
        </p:spPr>
        <p:txBody>
          <a:bodyPr wrap="square" rtlCol="0">
            <a:spAutoFit/>
          </a:bodyPr>
          <a:lstStyle/>
          <a:p>
            <a:r>
              <a:rPr lang="en-US" sz="1400"/>
              <a:t>Design from 2017 Team</a:t>
            </a:r>
          </a:p>
        </p:txBody>
      </p:sp>
      <p:pic>
        <p:nvPicPr>
          <p:cNvPr id="7" name="Picture 6">
            <a:extLst>
              <a:ext uri="{FF2B5EF4-FFF2-40B4-BE49-F238E27FC236}">
                <a16:creationId xmlns:a16="http://schemas.microsoft.com/office/drawing/2014/main" id="{EB626C51-BF43-4527-B2AF-0330883EC0E1}"/>
              </a:ext>
            </a:extLst>
          </p:cNvPr>
          <p:cNvPicPr>
            <a:picLocks noChangeAspect="1"/>
          </p:cNvPicPr>
          <p:nvPr/>
        </p:nvPicPr>
        <p:blipFill>
          <a:blip r:embed="rId4"/>
          <a:stretch>
            <a:fillRect/>
          </a:stretch>
        </p:blipFill>
        <p:spPr>
          <a:xfrm>
            <a:off x="7139636" y="3291840"/>
            <a:ext cx="3534404" cy="2650803"/>
          </a:xfrm>
          <a:prstGeom prst="rect">
            <a:avLst/>
          </a:prstGeom>
        </p:spPr>
      </p:pic>
      <p:sp>
        <p:nvSpPr>
          <p:cNvPr id="8" name="TextBox 7">
            <a:extLst>
              <a:ext uri="{FF2B5EF4-FFF2-40B4-BE49-F238E27FC236}">
                <a16:creationId xmlns:a16="http://schemas.microsoft.com/office/drawing/2014/main" id="{17C69429-E83A-4B03-A507-D9FC0A6655E2}"/>
              </a:ext>
            </a:extLst>
          </p:cNvPr>
          <p:cNvSpPr txBox="1"/>
          <p:nvPr/>
        </p:nvSpPr>
        <p:spPr>
          <a:xfrm>
            <a:off x="7139635" y="5947371"/>
            <a:ext cx="3306470" cy="307777"/>
          </a:xfrm>
          <a:prstGeom prst="rect">
            <a:avLst/>
          </a:prstGeom>
          <a:noFill/>
        </p:spPr>
        <p:txBody>
          <a:bodyPr wrap="square" rtlCol="0">
            <a:spAutoFit/>
          </a:bodyPr>
          <a:lstStyle/>
          <a:p>
            <a:r>
              <a:rPr lang="en-US" sz="1400"/>
              <a:t>Design from 2018 Team</a:t>
            </a:r>
          </a:p>
        </p:txBody>
      </p:sp>
    </p:spTree>
    <p:extLst>
      <p:ext uri="{BB962C8B-B14F-4D97-AF65-F5344CB8AC3E}">
        <p14:creationId xmlns:p14="http://schemas.microsoft.com/office/powerpoint/2010/main" val="2236865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BFDEBE4-6D0B-4E32-A69A-1079C7FEFC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FB518B7F-CF48-433C-AA57-157C34E0A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FB9EFC3A-D719-4FB9-87E7-57474CF378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769DD491-3671-490F-9667-07966605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413D25D0-2024-4EDB-89BC-FA05840FC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A78977A8-2616-4955-9EEA-492AF32729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78792ECD-F490-4F4E-8689-08022983B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DAD6871B-0976-4ED8-A9FD-F7991F8AE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777FAA8B-359C-4F5E-820A-E288A290B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99321D8C-E7E5-414A-9567-99134586B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51561177-2C59-4E28-A7B2-FA020FC6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a:extLst>
                <a:ext uri="{FF2B5EF4-FFF2-40B4-BE49-F238E27FC236}">
                  <a16:creationId xmlns:a16="http://schemas.microsoft.com/office/drawing/2014/main" id="{CA379383-3FCE-468C-BE8C-F7A0AC443B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600C78B7-5559-45D1-8AE1-D738BD5F6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6" name="Group 25">
            <a:extLst>
              <a:ext uri="{FF2B5EF4-FFF2-40B4-BE49-F238E27FC236}">
                <a16:creationId xmlns:a16="http://schemas.microsoft.com/office/drawing/2014/main" id="{5FFD28A6-B7DD-492C-9E44-04298154A6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7" name="Freeform 27">
              <a:extLst>
                <a:ext uri="{FF2B5EF4-FFF2-40B4-BE49-F238E27FC236}">
                  <a16:creationId xmlns:a16="http://schemas.microsoft.com/office/drawing/2014/main" id="{92DEDB78-8E53-46D3-B73D-7295C2431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a:extLst>
                <a:ext uri="{FF2B5EF4-FFF2-40B4-BE49-F238E27FC236}">
                  <a16:creationId xmlns:a16="http://schemas.microsoft.com/office/drawing/2014/main" id="{9ADA7734-AC5B-484F-B69D-5BDD9FC16D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a:extLst>
                <a:ext uri="{FF2B5EF4-FFF2-40B4-BE49-F238E27FC236}">
                  <a16:creationId xmlns:a16="http://schemas.microsoft.com/office/drawing/2014/main" id="{33FC58F8-ABC3-4351-A1A0-42D73D3A3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a:extLst>
                <a:ext uri="{FF2B5EF4-FFF2-40B4-BE49-F238E27FC236}">
                  <a16:creationId xmlns:a16="http://schemas.microsoft.com/office/drawing/2014/main" id="{DA14CDF0-30C6-412F-9A45-97B22D911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a:extLst>
                <a:ext uri="{FF2B5EF4-FFF2-40B4-BE49-F238E27FC236}">
                  <a16:creationId xmlns:a16="http://schemas.microsoft.com/office/drawing/2014/main" id="{86C395E9-5522-4CCC-84DA-CEDB0DFBE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a:extLst>
                <a:ext uri="{FF2B5EF4-FFF2-40B4-BE49-F238E27FC236}">
                  <a16:creationId xmlns:a16="http://schemas.microsoft.com/office/drawing/2014/main" id="{C7521959-0DFD-4BD9-A1F6-2045C0FEBC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a:extLst>
                <a:ext uri="{FF2B5EF4-FFF2-40B4-BE49-F238E27FC236}">
                  <a16:creationId xmlns:a16="http://schemas.microsoft.com/office/drawing/2014/main" id="{2A6FFD27-E352-40A7-A517-F6A6E5BE6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a:extLst>
                <a:ext uri="{FF2B5EF4-FFF2-40B4-BE49-F238E27FC236}">
                  <a16:creationId xmlns:a16="http://schemas.microsoft.com/office/drawing/2014/main" id="{F3D6C508-E830-43F2-A588-D0E739753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a:extLst>
                <a:ext uri="{FF2B5EF4-FFF2-40B4-BE49-F238E27FC236}">
                  <a16:creationId xmlns:a16="http://schemas.microsoft.com/office/drawing/2014/main" id="{3C7FB8AA-F34F-4A6D-BFD9-1AC5FEF68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a:extLst>
                <a:ext uri="{FF2B5EF4-FFF2-40B4-BE49-F238E27FC236}">
                  <a16:creationId xmlns:a16="http://schemas.microsoft.com/office/drawing/2014/main" id="{30475DE6-8AFA-4C6C-9A13-529845D4E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a:extLst>
                <a:ext uri="{FF2B5EF4-FFF2-40B4-BE49-F238E27FC236}">
                  <a16:creationId xmlns:a16="http://schemas.microsoft.com/office/drawing/2014/main" id="{5DA0DA49-B8A7-4D74-B566-415AF761AE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a:extLst>
                <a:ext uri="{FF2B5EF4-FFF2-40B4-BE49-F238E27FC236}">
                  <a16:creationId xmlns:a16="http://schemas.microsoft.com/office/drawing/2014/main" id="{F28724B4-2FDD-43D2-9E97-2A7CAC846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0" name="Rectangle 39">
            <a:extLst>
              <a:ext uri="{FF2B5EF4-FFF2-40B4-BE49-F238E27FC236}">
                <a16:creationId xmlns:a16="http://schemas.microsoft.com/office/drawing/2014/main" id="{1AA71026-F7BC-4FE2-AE4B-AAF2AD4F0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11">
            <a:extLst>
              <a:ext uri="{FF2B5EF4-FFF2-40B4-BE49-F238E27FC236}">
                <a16:creationId xmlns:a16="http://schemas.microsoft.com/office/drawing/2014/main" id="{C23F13B8-94FF-42D1-AAC0-06B353B04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9C43796B-9A49-4C74-AA5C-BCC854C9ECD5}"/>
              </a:ext>
            </a:extLst>
          </p:cNvPr>
          <p:cNvSpPr>
            <a:spLocks noGrp="1"/>
          </p:cNvSpPr>
          <p:nvPr>
            <p:ph type="title"/>
          </p:nvPr>
        </p:nvSpPr>
        <p:spPr>
          <a:xfrm>
            <a:off x="1687670" y="624110"/>
            <a:ext cx="4038876" cy="1280890"/>
          </a:xfrm>
        </p:spPr>
        <p:txBody>
          <a:bodyPr vert="horz" lIns="91440" tIns="45720" rIns="91440" bIns="45720" rtlCol="0" anchor="t">
            <a:normAutofit/>
          </a:bodyPr>
          <a:lstStyle/>
          <a:p>
            <a:r>
              <a:rPr lang="en-US" sz="3200"/>
              <a:t>Agitation</a:t>
            </a:r>
          </a:p>
        </p:txBody>
      </p:sp>
      <p:sp>
        <p:nvSpPr>
          <p:cNvPr id="3" name="Content Placeholder 2">
            <a:extLst>
              <a:ext uri="{FF2B5EF4-FFF2-40B4-BE49-F238E27FC236}">
                <a16:creationId xmlns:a16="http://schemas.microsoft.com/office/drawing/2014/main" id="{CE9F421C-6FE1-4776-9F8A-3A9F298B8586}"/>
              </a:ext>
            </a:extLst>
          </p:cNvPr>
          <p:cNvSpPr>
            <a:spLocks noGrp="1"/>
          </p:cNvSpPr>
          <p:nvPr>
            <p:ph sz="half" idx="1"/>
          </p:nvPr>
        </p:nvSpPr>
        <p:spPr>
          <a:xfrm>
            <a:off x="1683956" y="2133600"/>
            <a:ext cx="4042589" cy="3777622"/>
          </a:xfrm>
        </p:spPr>
        <p:txBody>
          <a:bodyPr vert="horz" lIns="91440" tIns="45720" rIns="91440" bIns="45720" rtlCol="0" anchor="t">
            <a:normAutofit/>
          </a:bodyPr>
          <a:lstStyle/>
          <a:p>
            <a:r>
              <a:rPr lang="en-US" sz="1600">
                <a:solidFill>
                  <a:srgbClr val="000000"/>
                </a:solidFill>
              </a:rPr>
              <a:t>Similar to previous design.</a:t>
            </a:r>
          </a:p>
          <a:p>
            <a:r>
              <a:rPr lang="en-US" sz="1600">
                <a:solidFill>
                  <a:srgbClr val="000000"/>
                </a:solidFill>
              </a:rPr>
              <a:t>Central shaft</a:t>
            </a:r>
          </a:p>
          <a:p>
            <a:pPr lvl="1"/>
            <a:r>
              <a:rPr lang="en-US" sz="1400">
                <a:solidFill>
                  <a:srgbClr val="000000"/>
                </a:solidFill>
              </a:rPr>
              <a:t>Fins radiate</a:t>
            </a:r>
          </a:p>
          <a:p>
            <a:r>
              <a:rPr lang="en-US" sz="1600">
                <a:solidFill>
                  <a:srgbClr val="000000"/>
                </a:solidFill>
              </a:rPr>
              <a:t>Different fin orientations</a:t>
            </a:r>
          </a:p>
          <a:p>
            <a:r>
              <a:rPr lang="en-US" sz="1600">
                <a:solidFill>
                  <a:srgbClr val="000000"/>
                </a:solidFill>
              </a:rPr>
              <a:t>Different fin numbers</a:t>
            </a:r>
          </a:p>
          <a:p>
            <a:pPr lvl="1"/>
            <a:r>
              <a:rPr lang="en-US" sz="1400">
                <a:solidFill>
                  <a:srgbClr val="000000"/>
                </a:solidFill>
              </a:rPr>
              <a:t>Single, double, and triple</a:t>
            </a:r>
          </a:p>
          <a:p>
            <a:r>
              <a:rPr lang="en-US" sz="1600">
                <a:solidFill>
                  <a:srgbClr val="000000"/>
                </a:solidFill>
              </a:rPr>
              <a:t>Each tested for agitation quality and difficulty of use.</a:t>
            </a:r>
          </a:p>
        </p:txBody>
      </p:sp>
      <p:pic>
        <p:nvPicPr>
          <p:cNvPr id="5" name="Content Placeholder 4">
            <a:extLst>
              <a:ext uri="{FF2B5EF4-FFF2-40B4-BE49-F238E27FC236}">
                <a16:creationId xmlns:a16="http://schemas.microsoft.com/office/drawing/2014/main" id="{C3AA8750-BD54-40E6-880B-CCD06BDF2FFF}"/>
              </a:ext>
            </a:extLst>
          </p:cNvPr>
          <p:cNvPicPr>
            <a:picLocks noGrp="1" noChangeAspect="1"/>
          </p:cNvPicPr>
          <p:nvPr>
            <p:ph sz="half" idx="2"/>
          </p:nvPr>
        </p:nvPicPr>
        <p:blipFill rotWithShape="1">
          <a:blip r:embed="rId3"/>
          <a:srcRect l="25461" t="19168" b="15778"/>
          <a:stretch/>
        </p:blipFill>
        <p:spPr>
          <a:xfrm>
            <a:off x="6252046" y="645106"/>
            <a:ext cx="2319243" cy="2698831"/>
          </a:xfrm>
          <a:prstGeom prst="rect">
            <a:avLst/>
          </a:prstGeom>
        </p:spPr>
      </p:pic>
      <p:pic>
        <p:nvPicPr>
          <p:cNvPr id="6" name="Picture 5">
            <a:extLst>
              <a:ext uri="{FF2B5EF4-FFF2-40B4-BE49-F238E27FC236}">
                <a16:creationId xmlns:a16="http://schemas.microsoft.com/office/drawing/2014/main" id="{CB4DCED9-E272-4751-8C93-46C747929FA6}"/>
              </a:ext>
            </a:extLst>
          </p:cNvPr>
          <p:cNvPicPr>
            <a:picLocks noChangeAspect="1"/>
          </p:cNvPicPr>
          <p:nvPr/>
        </p:nvPicPr>
        <p:blipFill rotWithShape="1">
          <a:blip r:embed="rId4"/>
          <a:srcRect l="22269" t="16582" b="14044"/>
          <a:stretch/>
        </p:blipFill>
        <p:spPr>
          <a:xfrm>
            <a:off x="9078059" y="645106"/>
            <a:ext cx="2267956" cy="2698831"/>
          </a:xfrm>
          <a:prstGeom prst="rect">
            <a:avLst/>
          </a:prstGeom>
        </p:spPr>
      </p:pic>
      <p:pic>
        <p:nvPicPr>
          <p:cNvPr id="7" name="Picture 6">
            <a:extLst>
              <a:ext uri="{FF2B5EF4-FFF2-40B4-BE49-F238E27FC236}">
                <a16:creationId xmlns:a16="http://schemas.microsoft.com/office/drawing/2014/main" id="{0FB0D79B-5449-46DA-B04D-A33508FEC00B}"/>
              </a:ext>
            </a:extLst>
          </p:cNvPr>
          <p:cNvPicPr>
            <a:picLocks noChangeAspect="1"/>
          </p:cNvPicPr>
          <p:nvPr/>
        </p:nvPicPr>
        <p:blipFill>
          <a:blip r:embed="rId5"/>
          <a:stretch>
            <a:fillRect/>
          </a:stretch>
        </p:blipFill>
        <p:spPr>
          <a:xfrm>
            <a:off x="7222304" y="3508529"/>
            <a:ext cx="3179098" cy="2384324"/>
          </a:xfrm>
          <a:prstGeom prst="rect">
            <a:avLst/>
          </a:prstGeom>
        </p:spPr>
      </p:pic>
    </p:spTree>
    <p:extLst>
      <p:ext uri="{BB962C8B-B14F-4D97-AF65-F5344CB8AC3E}">
        <p14:creationId xmlns:p14="http://schemas.microsoft.com/office/powerpoint/2010/main" val="1556100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4BF17-17C4-4584-8880-0183B785EAFF}"/>
              </a:ext>
            </a:extLst>
          </p:cNvPr>
          <p:cNvSpPr>
            <a:spLocks noGrp="1"/>
          </p:cNvSpPr>
          <p:nvPr>
            <p:ph type="title"/>
          </p:nvPr>
        </p:nvSpPr>
        <p:spPr>
          <a:xfrm>
            <a:off x="2592924" y="624110"/>
            <a:ext cx="8911687" cy="1280890"/>
          </a:xfrm>
        </p:spPr>
        <p:txBody>
          <a:bodyPr/>
          <a:lstStyle/>
          <a:p>
            <a:r>
              <a:rPr lang="en-US"/>
              <a:t>Agitation</a:t>
            </a:r>
          </a:p>
        </p:txBody>
      </p:sp>
      <p:pic>
        <p:nvPicPr>
          <p:cNvPr id="4" name="Picture 5" descr="A picture containing ground, wall, indoor, sitting&#10;&#10;Description generated with high confidence">
            <a:extLst>
              <a:ext uri="{FF2B5EF4-FFF2-40B4-BE49-F238E27FC236}">
                <a16:creationId xmlns:a16="http://schemas.microsoft.com/office/drawing/2014/main" id="{072B3517-72B8-44B4-8B20-EE812D4AAD7E}"/>
              </a:ext>
            </a:extLst>
          </p:cNvPr>
          <p:cNvPicPr>
            <a:picLocks noGrp="1" noChangeAspect="1"/>
          </p:cNvPicPr>
          <p:nvPr>
            <p:ph sz="half" idx="1"/>
          </p:nvPr>
        </p:nvPicPr>
        <p:blipFill>
          <a:blip r:embed="rId3"/>
          <a:stretch>
            <a:fillRect/>
          </a:stretch>
        </p:blipFill>
        <p:spPr>
          <a:xfrm>
            <a:off x="7331659" y="3325801"/>
            <a:ext cx="4313864" cy="3238061"/>
          </a:xfrm>
          <a:prstGeom prst="rect">
            <a:avLst/>
          </a:prstGeom>
        </p:spPr>
      </p:pic>
      <p:pic>
        <p:nvPicPr>
          <p:cNvPr id="5" name="Content Placeholder 4">
            <a:extLst>
              <a:ext uri="{FF2B5EF4-FFF2-40B4-BE49-F238E27FC236}">
                <a16:creationId xmlns:a16="http://schemas.microsoft.com/office/drawing/2014/main" id="{6542C829-39E0-4B6B-87F9-A49C7B2B4587}"/>
              </a:ext>
            </a:extLst>
          </p:cNvPr>
          <p:cNvPicPr>
            <a:picLocks noGrp="1" noChangeAspect="1"/>
          </p:cNvPicPr>
          <p:nvPr>
            <p:ph sz="half" idx="2"/>
          </p:nvPr>
        </p:nvPicPr>
        <p:blipFill>
          <a:blip r:embed="rId4"/>
          <a:stretch>
            <a:fillRect/>
          </a:stretch>
        </p:blipFill>
        <p:spPr>
          <a:xfrm rot="16200000">
            <a:off x="7889506" y="-486510"/>
            <a:ext cx="3200265" cy="4309644"/>
          </a:xfrm>
          <a:prstGeom prst="rect">
            <a:avLst/>
          </a:prstGeom>
        </p:spPr>
      </p:pic>
      <p:sp>
        <p:nvSpPr>
          <p:cNvPr id="8" name="Content Placeholder 2">
            <a:extLst>
              <a:ext uri="{FF2B5EF4-FFF2-40B4-BE49-F238E27FC236}">
                <a16:creationId xmlns:a16="http://schemas.microsoft.com/office/drawing/2014/main" id="{30F5D28D-1EB9-4CE2-AB02-6524BDF08DEF}"/>
              </a:ext>
            </a:extLst>
          </p:cNvPr>
          <p:cNvSpPr txBox="1">
            <a:spLocks/>
          </p:cNvSpPr>
          <p:nvPr/>
        </p:nvSpPr>
        <p:spPr>
          <a:xfrm>
            <a:off x="2589212" y="2133600"/>
            <a:ext cx="4313864" cy="3777622"/>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t>Mono-fin, Bi-fin, and Tri-fin</a:t>
            </a:r>
          </a:p>
          <a:p>
            <a:r>
              <a:rPr lang="en-US" dirty="0"/>
              <a:t>Bi-fin showed best performance</a:t>
            </a:r>
          </a:p>
          <a:p>
            <a:pPr lvl="1"/>
            <a:r>
              <a:rPr lang="en-US" dirty="0"/>
              <a:t>Easiest assembly for highest effectiveness</a:t>
            </a:r>
          </a:p>
        </p:txBody>
      </p:sp>
      <p:graphicFrame>
        <p:nvGraphicFramePr>
          <p:cNvPr id="10" name="Table 9">
            <a:extLst>
              <a:ext uri="{FF2B5EF4-FFF2-40B4-BE49-F238E27FC236}">
                <a16:creationId xmlns:a16="http://schemas.microsoft.com/office/drawing/2014/main" id="{7FD9164F-74D4-496C-9E38-48C44944816D}"/>
              </a:ext>
            </a:extLst>
          </p:cNvPr>
          <p:cNvGraphicFramePr>
            <a:graphicFrameLocks noGrp="1"/>
          </p:cNvGraphicFramePr>
          <p:nvPr>
            <p:extLst>
              <p:ext uri="{D42A27DB-BD31-4B8C-83A1-F6EECF244321}">
                <p14:modId xmlns:p14="http://schemas.microsoft.com/office/powerpoint/2010/main" val="2453323365"/>
              </p:ext>
            </p:extLst>
          </p:nvPr>
        </p:nvGraphicFramePr>
        <p:xfrm>
          <a:off x="986692" y="3663461"/>
          <a:ext cx="5924550" cy="1929227"/>
        </p:xfrm>
        <a:graphic>
          <a:graphicData uri="http://schemas.openxmlformats.org/drawingml/2006/table">
            <a:tbl>
              <a:tblPr firstRow="1" bandRow="1">
                <a:tableStyleId>{5C22544A-7EE6-4342-B048-85BDC9FD1C3A}</a:tableStyleId>
              </a:tblPr>
              <a:tblGrid>
                <a:gridCol w="2162175">
                  <a:extLst>
                    <a:ext uri="{9D8B030D-6E8A-4147-A177-3AD203B41FA5}">
                      <a16:colId xmlns:a16="http://schemas.microsoft.com/office/drawing/2014/main" val="50184633"/>
                    </a:ext>
                  </a:extLst>
                </a:gridCol>
                <a:gridCol w="1314450">
                  <a:extLst>
                    <a:ext uri="{9D8B030D-6E8A-4147-A177-3AD203B41FA5}">
                      <a16:colId xmlns:a16="http://schemas.microsoft.com/office/drawing/2014/main" val="3700641286"/>
                    </a:ext>
                  </a:extLst>
                </a:gridCol>
                <a:gridCol w="1276350">
                  <a:extLst>
                    <a:ext uri="{9D8B030D-6E8A-4147-A177-3AD203B41FA5}">
                      <a16:colId xmlns:a16="http://schemas.microsoft.com/office/drawing/2014/main" val="1792687022"/>
                    </a:ext>
                  </a:extLst>
                </a:gridCol>
                <a:gridCol w="1171575">
                  <a:extLst>
                    <a:ext uri="{9D8B030D-6E8A-4147-A177-3AD203B41FA5}">
                      <a16:colId xmlns:a16="http://schemas.microsoft.com/office/drawing/2014/main" val="2230955681"/>
                    </a:ext>
                  </a:extLst>
                </a:gridCol>
              </a:tblGrid>
              <a:tr h="283307">
                <a:tc gridSpan="4">
                  <a:txBody>
                    <a:bodyPr/>
                    <a:lstStyle/>
                    <a:p>
                      <a:pPr algn="ctr" rtl="0" fontAlgn="base"/>
                      <a:r>
                        <a:rPr lang="en-US" sz="1200">
                          <a:effectLst/>
                        </a:rPr>
                        <a:t>Agitator Comparisons </a:t>
                      </a:r>
                      <a:endParaRPr lang="en-US" b="0" i="0">
                        <a:effectLst/>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93128109"/>
                  </a:ext>
                </a:extLst>
              </a:tr>
              <a:tr h="0">
                <a:tc>
                  <a:txBody>
                    <a:bodyPr/>
                    <a:lstStyle/>
                    <a:p>
                      <a:pPr algn="ctr" rtl="0" fontAlgn="base"/>
                      <a:r>
                        <a:rPr lang="en-US" sz="1200">
                          <a:effectLst/>
                        </a:rPr>
                        <a:t>Fin </a:t>
                      </a:r>
                      <a:endParaRPr lang="en-US" b="0" i="0">
                        <a:effectLst/>
                      </a:endParaRPr>
                    </a:p>
                  </a:txBody>
                  <a:tcPr/>
                </a:tc>
                <a:tc>
                  <a:txBody>
                    <a:bodyPr/>
                    <a:lstStyle/>
                    <a:p>
                      <a:pPr algn="ctr" rtl="0" fontAlgn="base"/>
                      <a:r>
                        <a:rPr lang="en-US" sz="1200">
                          <a:effectLst/>
                        </a:rPr>
                        <a:t>Mono-Fin </a:t>
                      </a:r>
                      <a:endParaRPr lang="en-US" b="0" i="0">
                        <a:effectLst/>
                      </a:endParaRPr>
                    </a:p>
                  </a:txBody>
                  <a:tcPr/>
                </a:tc>
                <a:tc>
                  <a:txBody>
                    <a:bodyPr/>
                    <a:lstStyle/>
                    <a:p>
                      <a:pPr algn="ctr" rtl="0" fontAlgn="base"/>
                      <a:r>
                        <a:rPr lang="en-US" sz="1200">
                          <a:effectLst/>
                        </a:rPr>
                        <a:t>Bi-Fin </a:t>
                      </a:r>
                      <a:endParaRPr lang="en-US" b="0" i="0">
                        <a:effectLst/>
                      </a:endParaRPr>
                    </a:p>
                  </a:txBody>
                  <a:tcPr/>
                </a:tc>
                <a:tc>
                  <a:txBody>
                    <a:bodyPr/>
                    <a:lstStyle/>
                    <a:p>
                      <a:pPr algn="ctr" rtl="0" fontAlgn="base"/>
                      <a:r>
                        <a:rPr lang="en-US" sz="1200">
                          <a:effectLst/>
                        </a:rPr>
                        <a:t>Tri-Fin </a:t>
                      </a:r>
                      <a:endParaRPr lang="en-US" b="0" i="0">
                        <a:effectLst/>
                      </a:endParaRPr>
                    </a:p>
                  </a:txBody>
                  <a:tcPr/>
                </a:tc>
                <a:extLst>
                  <a:ext uri="{0D108BD9-81ED-4DB2-BD59-A6C34878D82A}">
                    <a16:rowId xmlns:a16="http://schemas.microsoft.com/office/drawing/2014/main" val="3314671736"/>
                  </a:ext>
                </a:extLst>
              </a:tr>
              <a:tr h="0">
                <a:tc>
                  <a:txBody>
                    <a:bodyPr/>
                    <a:lstStyle/>
                    <a:p>
                      <a:pPr algn="ctr" rtl="0" fontAlgn="base"/>
                      <a:r>
                        <a:rPr lang="en-US" sz="1200">
                          <a:effectLst/>
                        </a:rPr>
                        <a:t>Agitation </a:t>
                      </a:r>
                      <a:endParaRPr lang="en-US" b="0" i="0">
                        <a:effectLst/>
                      </a:endParaRPr>
                    </a:p>
                  </a:txBody>
                  <a:tcPr/>
                </a:tc>
                <a:tc>
                  <a:txBody>
                    <a:bodyPr/>
                    <a:lstStyle/>
                    <a:p>
                      <a:pPr algn="ctr" rtl="0" fontAlgn="base"/>
                      <a:r>
                        <a:rPr lang="en-US" sz="1200">
                          <a:effectLst/>
                        </a:rPr>
                        <a:t>3 </a:t>
                      </a:r>
                      <a:endParaRPr lang="en-US" b="0" i="0">
                        <a:effectLst/>
                      </a:endParaRPr>
                    </a:p>
                  </a:txBody>
                  <a:tcPr/>
                </a:tc>
                <a:tc>
                  <a:txBody>
                    <a:bodyPr/>
                    <a:lstStyle/>
                    <a:p>
                      <a:pPr algn="ctr" rtl="0" fontAlgn="base"/>
                      <a:r>
                        <a:rPr lang="en-US" sz="1200">
                          <a:effectLst/>
                        </a:rPr>
                        <a:t>8 </a:t>
                      </a:r>
                      <a:endParaRPr lang="en-US" b="0" i="0">
                        <a:effectLst/>
                      </a:endParaRPr>
                    </a:p>
                  </a:txBody>
                  <a:tcPr/>
                </a:tc>
                <a:tc>
                  <a:txBody>
                    <a:bodyPr/>
                    <a:lstStyle/>
                    <a:p>
                      <a:pPr algn="ctr" rtl="0" fontAlgn="base"/>
                      <a:r>
                        <a:rPr lang="en-US" sz="1200">
                          <a:effectLst/>
                        </a:rPr>
                        <a:t>10 </a:t>
                      </a:r>
                      <a:endParaRPr lang="en-US" b="0" i="0">
                        <a:effectLst/>
                      </a:endParaRPr>
                    </a:p>
                  </a:txBody>
                  <a:tcPr/>
                </a:tc>
                <a:extLst>
                  <a:ext uri="{0D108BD9-81ED-4DB2-BD59-A6C34878D82A}">
                    <a16:rowId xmlns:a16="http://schemas.microsoft.com/office/drawing/2014/main" val="2947100244"/>
                  </a:ext>
                </a:extLst>
              </a:tr>
              <a:tr h="0">
                <a:tc>
                  <a:txBody>
                    <a:bodyPr/>
                    <a:lstStyle/>
                    <a:p>
                      <a:pPr algn="ctr" rtl="0" fontAlgn="base"/>
                      <a:r>
                        <a:rPr lang="en-US" sz="1200">
                          <a:effectLst/>
                        </a:rPr>
                        <a:t>Ease of Construction </a:t>
                      </a:r>
                      <a:endParaRPr lang="en-US" b="0" i="0">
                        <a:effectLst/>
                      </a:endParaRPr>
                    </a:p>
                  </a:txBody>
                  <a:tcPr/>
                </a:tc>
                <a:tc>
                  <a:txBody>
                    <a:bodyPr/>
                    <a:lstStyle/>
                    <a:p>
                      <a:pPr algn="ctr" rtl="0" fontAlgn="base"/>
                      <a:r>
                        <a:rPr lang="en-US" sz="1200">
                          <a:effectLst/>
                        </a:rPr>
                        <a:t>10 </a:t>
                      </a:r>
                      <a:endParaRPr lang="en-US" b="0" i="0">
                        <a:effectLst/>
                      </a:endParaRPr>
                    </a:p>
                  </a:txBody>
                  <a:tcPr/>
                </a:tc>
                <a:tc>
                  <a:txBody>
                    <a:bodyPr/>
                    <a:lstStyle/>
                    <a:p>
                      <a:pPr algn="ctr" rtl="0" fontAlgn="base"/>
                      <a:r>
                        <a:rPr lang="en-US" sz="1200">
                          <a:effectLst/>
                        </a:rPr>
                        <a:t>9 </a:t>
                      </a:r>
                      <a:endParaRPr lang="en-US" b="0" i="0">
                        <a:effectLst/>
                      </a:endParaRPr>
                    </a:p>
                  </a:txBody>
                  <a:tcPr/>
                </a:tc>
                <a:tc>
                  <a:txBody>
                    <a:bodyPr/>
                    <a:lstStyle/>
                    <a:p>
                      <a:pPr algn="ctr" rtl="0" fontAlgn="base"/>
                      <a:r>
                        <a:rPr lang="en-US" sz="1200">
                          <a:effectLst/>
                        </a:rPr>
                        <a:t>3 </a:t>
                      </a:r>
                      <a:endParaRPr lang="en-US" b="0" i="0">
                        <a:effectLst/>
                      </a:endParaRPr>
                    </a:p>
                  </a:txBody>
                  <a:tcPr/>
                </a:tc>
                <a:extLst>
                  <a:ext uri="{0D108BD9-81ED-4DB2-BD59-A6C34878D82A}">
                    <a16:rowId xmlns:a16="http://schemas.microsoft.com/office/drawing/2014/main" val="929142622"/>
                  </a:ext>
                </a:extLst>
              </a:tr>
              <a:tr h="0">
                <a:tc>
                  <a:txBody>
                    <a:bodyPr/>
                    <a:lstStyle/>
                    <a:p>
                      <a:pPr algn="ctr" rtl="0" fontAlgn="base"/>
                      <a:r>
                        <a:rPr lang="en-US" sz="1200">
                          <a:effectLst/>
                        </a:rPr>
                        <a:t>Weight </a:t>
                      </a:r>
                      <a:endParaRPr lang="en-US" b="0" i="0">
                        <a:effectLst/>
                      </a:endParaRPr>
                    </a:p>
                  </a:txBody>
                  <a:tcPr/>
                </a:tc>
                <a:tc>
                  <a:txBody>
                    <a:bodyPr/>
                    <a:lstStyle/>
                    <a:p>
                      <a:pPr algn="ctr" rtl="0" fontAlgn="base"/>
                      <a:r>
                        <a:rPr lang="en-US" sz="1200">
                          <a:effectLst/>
                        </a:rPr>
                        <a:t>10 </a:t>
                      </a:r>
                      <a:endParaRPr lang="en-US" b="0" i="0">
                        <a:effectLst/>
                      </a:endParaRPr>
                    </a:p>
                  </a:txBody>
                  <a:tcPr/>
                </a:tc>
                <a:tc>
                  <a:txBody>
                    <a:bodyPr/>
                    <a:lstStyle/>
                    <a:p>
                      <a:pPr algn="ctr" rtl="0" fontAlgn="base"/>
                      <a:r>
                        <a:rPr lang="en-US" sz="1200">
                          <a:effectLst/>
                        </a:rPr>
                        <a:t>9 </a:t>
                      </a:r>
                      <a:endParaRPr lang="en-US" b="0" i="0">
                        <a:effectLst/>
                      </a:endParaRPr>
                    </a:p>
                  </a:txBody>
                  <a:tcPr/>
                </a:tc>
                <a:tc>
                  <a:txBody>
                    <a:bodyPr/>
                    <a:lstStyle/>
                    <a:p>
                      <a:pPr algn="ctr" rtl="0" fontAlgn="base"/>
                      <a:r>
                        <a:rPr lang="en-US" sz="1200">
                          <a:effectLst/>
                        </a:rPr>
                        <a:t>4 </a:t>
                      </a:r>
                      <a:endParaRPr lang="en-US" b="0" i="0">
                        <a:effectLst/>
                      </a:endParaRPr>
                    </a:p>
                  </a:txBody>
                  <a:tcPr/>
                </a:tc>
                <a:extLst>
                  <a:ext uri="{0D108BD9-81ED-4DB2-BD59-A6C34878D82A}">
                    <a16:rowId xmlns:a16="http://schemas.microsoft.com/office/drawing/2014/main" val="2996234016"/>
                  </a:ext>
                </a:extLst>
              </a:tr>
              <a:tr h="0">
                <a:tc>
                  <a:txBody>
                    <a:bodyPr/>
                    <a:lstStyle/>
                    <a:p>
                      <a:pPr algn="ctr" rtl="0" fontAlgn="base"/>
                      <a:r>
                        <a:rPr lang="en-US" sz="1200" b="0">
                          <a:effectLst/>
                        </a:rPr>
                        <a:t>Communicability </a:t>
                      </a:r>
                      <a:endParaRPr lang="en-US" b="0" i="0">
                        <a:effectLst/>
                      </a:endParaRPr>
                    </a:p>
                  </a:txBody>
                  <a:tcPr/>
                </a:tc>
                <a:tc>
                  <a:txBody>
                    <a:bodyPr/>
                    <a:lstStyle/>
                    <a:p>
                      <a:pPr algn="ctr" rtl="0" fontAlgn="base"/>
                      <a:r>
                        <a:rPr lang="en-US" sz="1200" b="0">
                          <a:effectLst/>
                        </a:rPr>
                        <a:t>10 </a:t>
                      </a:r>
                      <a:endParaRPr lang="en-US" b="0" i="0">
                        <a:effectLst/>
                      </a:endParaRPr>
                    </a:p>
                  </a:txBody>
                  <a:tcPr/>
                </a:tc>
                <a:tc>
                  <a:txBody>
                    <a:bodyPr/>
                    <a:lstStyle/>
                    <a:p>
                      <a:pPr algn="ctr" rtl="0" fontAlgn="base"/>
                      <a:r>
                        <a:rPr lang="en-US" sz="1200" b="0">
                          <a:effectLst/>
                        </a:rPr>
                        <a:t>8 </a:t>
                      </a:r>
                      <a:endParaRPr lang="en-US" b="0" i="0">
                        <a:effectLst/>
                      </a:endParaRPr>
                    </a:p>
                  </a:txBody>
                  <a:tcPr/>
                </a:tc>
                <a:tc>
                  <a:txBody>
                    <a:bodyPr/>
                    <a:lstStyle/>
                    <a:p>
                      <a:pPr algn="ctr" rtl="0" fontAlgn="base"/>
                      <a:r>
                        <a:rPr lang="en-US" sz="1200" b="0">
                          <a:effectLst/>
                        </a:rPr>
                        <a:t>2 </a:t>
                      </a:r>
                      <a:endParaRPr lang="en-US" b="0" i="0">
                        <a:effectLst/>
                      </a:endParaRPr>
                    </a:p>
                  </a:txBody>
                  <a:tcPr/>
                </a:tc>
                <a:extLst>
                  <a:ext uri="{0D108BD9-81ED-4DB2-BD59-A6C34878D82A}">
                    <a16:rowId xmlns:a16="http://schemas.microsoft.com/office/drawing/2014/main" val="3569068892"/>
                  </a:ext>
                </a:extLst>
              </a:tr>
              <a:tr h="0">
                <a:tc>
                  <a:txBody>
                    <a:bodyPr/>
                    <a:lstStyle/>
                    <a:p>
                      <a:pPr algn="ctr" rtl="0" fontAlgn="base"/>
                      <a:r>
                        <a:rPr lang="en-US" sz="1200" b="1">
                          <a:effectLst/>
                        </a:rPr>
                        <a:t>Total </a:t>
                      </a:r>
                      <a:endParaRPr lang="en-US" b="1" i="0">
                        <a:effectLst/>
                      </a:endParaRPr>
                    </a:p>
                  </a:txBody>
                  <a:tcPr/>
                </a:tc>
                <a:tc>
                  <a:txBody>
                    <a:bodyPr/>
                    <a:lstStyle/>
                    <a:p>
                      <a:pPr algn="ctr" rtl="0" fontAlgn="base"/>
                      <a:r>
                        <a:rPr lang="en-US" sz="1200" b="1">
                          <a:effectLst/>
                        </a:rPr>
                        <a:t>33 </a:t>
                      </a:r>
                      <a:endParaRPr lang="en-US" b="1" i="0">
                        <a:effectLst/>
                      </a:endParaRPr>
                    </a:p>
                  </a:txBody>
                  <a:tcPr/>
                </a:tc>
                <a:tc>
                  <a:txBody>
                    <a:bodyPr/>
                    <a:lstStyle/>
                    <a:p>
                      <a:pPr algn="ctr" rtl="0" fontAlgn="base"/>
                      <a:r>
                        <a:rPr lang="en-US" sz="1200" b="1">
                          <a:effectLst/>
                        </a:rPr>
                        <a:t>34 </a:t>
                      </a:r>
                      <a:endParaRPr lang="en-US" b="1" i="0">
                        <a:effectLst/>
                      </a:endParaRPr>
                    </a:p>
                  </a:txBody>
                  <a:tcPr/>
                </a:tc>
                <a:tc>
                  <a:txBody>
                    <a:bodyPr/>
                    <a:lstStyle/>
                    <a:p>
                      <a:pPr algn="ctr" rtl="0" fontAlgn="base"/>
                      <a:r>
                        <a:rPr lang="en-US" sz="1200" b="1">
                          <a:effectLst/>
                        </a:rPr>
                        <a:t>19 </a:t>
                      </a:r>
                      <a:endParaRPr lang="en-US" b="1" i="0">
                        <a:effectLst/>
                      </a:endParaRPr>
                    </a:p>
                  </a:txBody>
                  <a:tcPr/>
                </a:tc>
                <a:extLst>
                  <a:ext uri="{0D108BD9-81ED-4DB2-BD59-A6C34878D82A}">
                    <a16:rowId xmlns:a16="http://schemas.microsoft.com/office/drawing/2014/main" val="3216476188"/>
                  </a:ext>
                </a:extLst>
              </a:tr>
            </a:tbl>
          </a:graphicData>
        </a:graphic>
      </p:graphicFrame>
    </p:spTree>
    <p:extLst>
      <p:ext uri="{BB962C8B-B14F-4D97-AF65-F5344CB8AC3E}">
        <p14:creationId xmlns:p14="http://schemas.microsoft.com/office/powerpoint/2010/main" val="3276223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24CD-28F5-46BD-B437-C2637AE8D7E6}"/>
              </a:ext>
            </a:extLst>
          </p:cNvPr>
          <p:cNvSpPr>
            <a:spLocks noGrp="1"/>
          </p:cNvSpPr>
          <p:nvPr>
            <p:ph type="title"/>
          </p:nvPr>
        </p:nvSpPr>
        <p:spPr>
          <a:xfrm>
            <a:off x="4673770" y="751110"/>
            <a:ext cx="8911687" cy="1280890"/>
          </a:xfrm>
        </p:spPr>
        <p:txBody>
          <a:bodyPr/>
          <a:lstStyle/>
          <a:p>
            <a:r>
              <a:rPr lang="en-US"/>
              <a:t>Frame</a:t>
            </a:r>
          </a:p>
        </p:txBody>
      </p:sp>
      <p:sp>
        <p:nvSpPr>
          <p:cNvPr id="3" name="Content Placeholder 2">
            <a:extLst>
              <a:ext uri="{FF2B5EF4-FFF2-40B4-BE49-F238E27FC236}">
                <a16:creationId xmlns:a16="http://schemas.microsoft.com/office/drawing/2014/main" id="{472A59F5-C1A0-4666-95FB-D26CAB0795B4}"/>
              </a:ext>
            </a:extLst>
          </p:cNvPr>
          <p:cNvSpPr>
            <a:spLocks noGrp="1"/>
          </p:cNvSpPr>
          <p:nvPr>
            <p:ph sz="half" idx="1"/>
          </p:nvPr>
        </p:nvSpPr>
        <p:spPr>
          <a:xfrm>
            <a:off x="3292597" y="2094523"/>
            <a:ext cx="4351216" cy="4509739"/>
          </a:xfrm>
        </p:spPr>
        <p:txBody>
          <a:bodyPr vert="horz" lIns="91440" tIns="45720" rIns="91440" bIns="45720" rtlCol="0" anchor="t">
            <a:normAutofit/>
          </a:bodyPr>
          <a:lstStyle/>
          <a:p>
            <a:r>
              <a:rPr lang="en-US"/>
              <a:t>Test frame</a:t>
            </a:r>
            <a:endParaRPr lang="en-US" err="1"/>
          </a:p>
          <a:p>
            <a:pPr lvl="1"/>
            <a:r>
              <a:rPr lang="en-US"/>
              <a:t>Made from wooden planks.</a:t>
            </a:r>
          </a:p>
          <a:p>
            <a:pPr lvl="1"/>
            <a:r>
              <a:rPr lang="en-US"/>
              <a:t>Simple to build and adjust.</a:t>
            </a:r>
          </a:p>
          <a:p>
            <a:pPr lvl="1"/>
            <a:r>
              <a:rPr lang="en-US"/>
              <a:t>Served as a convenient placeholder.</a:t>
            </a:r>
          </a:p>
          <a:p>
            <a:r>
              <a:rPr lang="en-US"/>
              <a:t>Final metal frame</a:t>
            </a:r>
          </a:p>
          <a:p>
            <a:pPr lvl="1"/>
            <a:r>
              <a:rPr lang="en-US"/>
              <a:t>Welded from ½" steel tubing.</a:t>
            </a:r>
          </a:p>
          <a:p>
            <a:pPr lvl="1"/>
            <a:r>
              <a:rPr lang="en-US"/>
              <a:t>Allows for variable tube lengths / dimensions.</a:t>
            </a:r>
          </a:p>
          <a:p>
            <a:pPr lvl="1"/>
            <a:r>
              <a:rPr lang="en-US"/>
              <a:t>Sized to hold either plastic or metal barrel.</a:t>
            </a:r>
          </a:p>
        </p:txBody>
      </p:sp>
      <p:pic>
        <p:nvPicPr>
          <p:cNvPr id="5" name="Content Placeholder 4">
            <a:extLst>
              <a:ext uri="{FF2B5EF4-FFF2-40B4-BE49-F238E27FC236}">
                <a16:creationId xmlns:a16="http://schemas.microsoft.com/office/drawing/2014/main" id="{55932A16-C30A-4BB3-9CF8-19E642F0851E}"/>
              </a:ext>
            </a:extLst>
          </p:cNvPr>
          <p:cNvPicPr>
            <a:picLocks noGrp="1" noChangeAspect="1"/>
          </p:cNvPicPr>
          <p:nvPr>
            <p:ph sz="half" idx="2"/>
          </p:nvPr>
        </p:nvPicPr>
        <p:blipFill rotWithShape="1">
          <a:blip r:embed="rId3"/>
          <a:srcRect t="25843" r="10803"/>
          <a:stretch/>
        </p:blipFill>
        <p:spPr>
          <a:xfrm>
            <a:off x="7711545" y="-2760"/>
            <a:ext cx="4476903" cy="2791542"/>
          </a:xfrm>
          <a:prstGeom prst="rect">
            <a:avLst/>
          </a:prstGeom>
        </p:spPr>
      </p:pic>
      <p:pic>
        <p:nvPicPr>
          <p:cNvPr id="4" name="Picture 5">
            <a:extLst>
              <a:ext uri="{FF2B5EF4-FFF2-40B4-BE49-F238E27FC236}">
                <a16:creationId xmlns:a16="http://schemas.microsoft.com/office/drawing/2014/main" id="{367FD52C-FE77-4239-9A99-B749E7180C17}"/>
              </a:ext>
            </a:extLst>
          </p:cNvPr>
          <p:cNvPicPr>
            <a:picLocks noChangeAspect="1"/>
          </p:cNvPicPr>
          <p:nvPr/>
        </p:nvPicPr>
        <p:blipFill rotWithShape="1">
          <a:blip r:embed="rId4"/>
          <a:srcRect l="11707" r="15284" b="1515"/>
          <a:stretch/>
        </p:blipFill>
        <p:spPr>
          <a:xfrm>
            <a:off x="8611350" y="3206415"/>
            <a:ext cx="3583937" cy="3653685"/>
          </a:xfrm>
          <a:prstGeom prst="rect">
            <a:avLst/>
          </a:prstGeom>
        </p:spPr>
      </p:pic>
      <p:pic>
        <p:nvPicPr>
          <p:cNvPr id="7" name="Picture 7" descr="A picture containing person, man, ground, outdoor&#10;&#10;Description generated with high confidence">
            <a:extLst>
              <a:ext uri="{FF2B5EF4-FFF2-40B4-BE49-F238E27FC236}">
                <a16:creationId xmlns:a16="http://schemas.microsoft.com/office/drawing/2014/main" id="{B5EC728B-7858-42CE-8C41-870E26CF3E5E}"/>
              </a:ext>
            </a:extLst>
          </p:cNvPr>
          <p:cNvPicPr>
            <a:picLocks noChangeAspect="1"/>
          </p:cNvPicPr>
          <p:nvPr/>
        </p:nvPicPr>
        <p:blipFill rotWithShape="1">
          <a:blip r:embed="rId5"/>
          <a:srcRect l="26194" t="12268" r="-154" b="19676"/>
          <a:stretch/>
        </p:blipFill>
        <p:spPr>
          <a:xfrm>
            <a:off x="1003" y="2940468"/>
            <a:ext cx="3184279" cy="3920162"/>
          </a:xfrm>
          <a:prstGeom prst="rect">
            <a:avLst/>
          </a:prstGeom>
        </p:spPr>
      </p:pic>
    </p:spTree>
    <p:extLst>
      <p:ext uri="{BB962C8B-B14F-4D97-AF65-F5344CB8AC3E}">
        <p14:creationId xmlns:p14="http://schemas.microsoft.com/office/powerpoint/2010/main" val="3752709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8F1C6-1F8D-49EE-AE5D-6C7B968A006F}"/>
              </a:ext>
            </a:extLst>
          </p:cNvPr>
          <p:cNvSpPr>
            <a:spLocks noGrp="1"/>
          </p:cNvSpPr>
          <p:nvPr>
            <p:ph type="title"/>
          </p:nvPr>
        </p:nvSpPr>
        <p:spPr/>
        <p:txBody>
          <a:bodyPr/>
          <a:lstStyle/>
          <a:p>
            <a:r>
              <a:rPr lang="en-US"/>
              <a:t>Bearings</a:t>
            </a:r>
          </a:p>
        </p:txBody>
      </p:sp>
      <p:sp>
        <p:nvSpPr>
          <p:cNvPr id="3" name="Content Placeholder 2">
            <a:extLst>
              <a:ext uri="{FF2B5EF4-FFF2-40B4-BE49-F238E27FC236}">
                <a16:creationId xmlns:a16="http://schemas.microsoft.com/office/drawing/2014/main" id="{06B22D4A-E719-4333-89A8-605ECC7B1BDD}"/>
              </a:ext>
            </a:extLst>
          </p:cNvPr>
          <p:cNvSpPr>
            <a:spLocks noGrp="1"/>
          </p:cNvSpPr>
          <p:nvPr>
            <p:ph sz="half" idx="1"/>
          </p:nvPr>
        </p:nvSpPr>
        <p:spPr>
          <a:xfrm>
            <a:off x="2258344" y="2063416"/>
            <a:ext cx="4224217" cy="3777622"/>
          </a:xfrm>
        </p:spPr>
        <p:txBody>
          <a:bodyPr vert="horz" lIns="91440" tIns="45720" rIns="91440" bIns="45720" rtlCol="0" anchor="t">
            <a:normAutofit/>
          </a:bodyPr>
          <a:lstStyle/>
          <a:p>
            <a:r>
              <a:rPr lang="en-US"/>
              <a:t>Support central shaft</a:t>
            </a:r>
          </a:p>
          <a:p>
            <a:pPr lvl="1"/>
            <a:r>
              <a:rPr lang="en-US"/>
              <a:t>Allow for low friction rotation.</a:t>
            </a:r>
          </a:p>
          <a:p>
            <a:pPr lvl="1"/>
            <a:r>
              <a:rPr lang="en-US"/>
              <a:t>Prevent metal on PVC contact.</a:t>
            </a:r>
          </a:p>
          <a:p>
            <a:pPr lvl="1"/>
            <a:r>
              <a:rPr lang="en-US"/>
              <a:t>Attach to metal frame and prevent excess shaft movement.</a:t>
            </a:r>
          </a:p>
          <a:p>
            <a:r>
              <a:rPr lang="en-US"/>
              <a:t>Boiling PVC</a:t>
            </a:r>
          </a:p>
          <a:p>
            <a:pPr lvl="1"/>
            <a:r>
              <a:rPr lang="en-US"/>
              <a:t>Made from a larger-diameter PVC pipe than the shaft.</a:t>
            </a:r>
          </a:p>
          <a:p>
            <a:pPr lvl="1"/>
            <a:r>
              <a:rPr lang="en-US"/>
              <a:t>Shape large pipe around the smaller during construction.</a:t>
            </a:r>
          </a:p>
        </p:txBody>
      </p:sp>
      <p:pic>
        <p:nvPicPr>
          <p:cNvPr id="5" name="Content Placeholder 4">
            <a:extLst>
              <a:ext uri="{FF2B5EF4-FFF2-40B4-BE49-F238E27FC236}">
                <a16:creationId xmlns:a16="http://schemas.microsoft.com/office/drawing/2014/main" id="{AC886EF2-9A03-4EFB-B95C-0D56FF7800C1}"/>
              </a:ext>
            </a:extLst>
          </p:cNvPr>
          <p:cNvPicPr>
            <a:picLocks noGrp="1" noChangeAspect="1"/>
          </p:cNvPicPr>
          <p:nvPr>
            <p:ph sz="half" idx="2"/>
          </p:nvPr>
        </p:nvPicPr>
        <p:blipFill rotWithShape="1">
          <a:blip r:embed="rId3"/>
          <a:srcRect l="12708" t="9909" r="13686"/>
          <a:stretch/>
        </p:blipFill>
        <p:spPr>
          <a:xfrm>
            <a:off x="6723904" y="2496267"/>
            <a:ext cx="4696358" cy="1894772"/>
          </a:xfrm>
          <a:prstGeom prst="rect">
            <a:avLst/>
          </a:prstGeom>
        </p:spPr>
      </p:pic>
    </p:spTree>
    <p:extLst>
      <p:ext uri="{BB962C8B-B14F-4D97-AF65-F5344CB8AC3E}">
        <p14:creationId xmlns:p14="http://schemas.microsoft.com/office/powerpoint/2010/main" val="4056678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3F7A7-E3AD-41A3-8071-F99487535B5C}"/>
              </a:ext>
            </a:extLst>
          </p:cNvPr>
          <p:cNvSpPr>
            <a:spLocks noGrp="1"/>
          </p:cNvSpPr>
          <p:nvPr>
            <p:ph type="title"/>
          </p:nvPr>
        </p:nvSpPr>
        <p:spPr/>
        <p:txBody>
          <a:bodyPr/>
          <a:lstStyle/>
          <a:p>
            <a:r>
              <a:rPr lang="en-US"/>
              <a:t>Stepper</a:t>
            </a:r>
          </a:p>
        </p:txBody>
      </p:sp>
      <p:sp>
        <p:nvSpPr>
          <p:cNvPr id="3" name="Content Placeholder 2">
            <a:extLst>
              <a:ext uri="{FF2B5EF4-FFF2-40B4-BE49-F238E27FC236}">
                <a16:creationId xmlns:a16="http://schemas.microsoft.com/office/drawing/2014/main" id="{71FCC414-7E3A-4D57-ACE7-DE0AA3AD9E04}"/>
              </a:ext>
            </a:extLst>
          </p:cNvPr>
          <p:cNvSpPr>
            <a:spLocks noGrp="1"/>
          </p:cNvSpPr>
          <p:nvPr>
            <p:ph sz="half" idx="1"/>
          </p:nvPr>
        </p:nvSpPr>
        <p:spPr>
          <a:xfrm>
            <a:off x="2589212" y="1952007"/>
            <a:ext cx="4460402" cy="4471237"/>
          </a:xfrm>
        </p:spPr>
        <p:txBody>
          <a:bodyPr vert="horz" lIns="91440" tIns="45720" rIns="91440" bIns="45720" rtlCol="0" anchor="t">
            <a:normAutofit/>
          </a:bodyPr>
          <a:lstStyle/>
          <a:p>
            <a:r>
              <a:rPr lang="en-US"/>
              <a:t>Lever pushed by operator</a:t>
            </a:r>
          </a:p>
          <a:p>
            <a:pPr lvl="1"/>
            <a:r>
              <a:rPr lang="en-US"/>
              <a:t>Impacts ratchet to spin shaft and agitator.</a:t>
            </a:r>
          </a:p>
          <a:p>
            <a:r>
              <a:rPr lang="en-US"/>
              <a:t>Requires separate frame to hold lever.</a:t>
            </a:r>
          </a:p>
          <a:p>
            <a:pPr lvl="1"/>
            <a:r>
              <a:rPr lang="en-US"/>
              <a:t>Rotates on PVC axle.</a:t>
            </a:r>
          </a:p>
          <a:p>
            <a:r>
              <a:rPr lang="en-US"/>
              <a:t>Fixed to frame to maintain alignment.</a:t>
            </a:r>
          </a:p>
          <a:p>
            <a:endParaRPr lang="en-US"/>
          </a:p>
        </p:txBody>
      </p:sp>
      <p:pic>
        <p:nvPicPr>
          <p:cNvPr id="6" name="Content Placeholder 5">
            <a:extLst>
              <a:ext uri="{FF2B5EF4-FFF2-40B4-BE49-F238E27FC236}">
                <a16:creationId xmlns:a16="http://schemas.microsoft.com/office/drawing/2014/main" id="{3691481C-F01F-4736-BB36-FF3754AF1C33}"/>
              </a:ext>
            </a:extLst>
          </p:cNvPr>
          <p:cNvPicPr>
            <a:picLocks noGrp="1" noChangeAspect="1"/>
          </p:cNvPicPr>
          <p:nvPr>
            <p:ph sz="half" idx="2"/>
          </p:nvPr>
        </p:nvPicPr>
        <p:blipFill>
          <a:blip r:embed="rId3"/>
          <a:stretch>
            <a:fillRect/>
          </a:stretch>
        </p:blipFill>
        <p:spPr>
          <a:xfrm rot="16200000">
            <a:off x="8523540" y="3278160"/>
            <a:ext cx="2026794" cy="4759047"/>
          </a:xfrm>
          <a:prstGeom prst="rect">
            <a:avLst/>
          </a:prstGeom>
        </p:spPr>
      </p:pic>
      <p:pic>
        <p:nvPicPr>
          <p:cNvPr id="5" name="Picture 4">
            <a:extLst>
              <a:ext uri="{FF2B5EF4-FFF2-40B4-BE49-F238E27FC236}">
                <a16:creationId xmlns:a16="http://schemas.microsoft.com/office/drawing/2014/main" id="{6368D120-2460-4F23-B3AB-5846247D810B}"/>
              </a:ext>
            </a:extLst>
          </p:cNvPr>
          <p:cNvPicPr>
            <a:picLocks noChangeAspect="1"/>
          </p:cNvPicPr>
          <p:nvPr/>
        </p:nvPicPr>
        <p:blipFill>
          <a:blip r:embed="rId4"/>
          <a:stretch>
            <a:fillRect/>
          </a:stretch>
        </p:blipFill>
        <p:spPr>
          <a:xfrm>
            <a:off x="9495416" y="186919"/>
            <a:ext cx="2421045" cy="3657384"/>
          </a:xfrm>
          <a:prstGeom prst="rect">
            <a:avLst/>
          </a:prstGeom>
        </p:spPr>
      </p:pic>
    </p:spTree>
    <p:extLst>
      <p:ext uri="{BB962C8B-B14F-4D97-AF65-F5344CB8AC3E}">
        <p14:creationId xmlns:p14="http://schemas.microsoft.com/office/powerpoint/2010/main" val="2374642528"/>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Application>Microsoft Office PowerPoint</Application>
  <PresentationFormat>Widescreen</PresentationFormat>
  <Slides>18</Slides>
  <Notes>17</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Wisp</vt:lpstr>
      <vt:lpstr>Team 10: Malawi Washing Machine</vt:lpstr>
      <vt:lpstr>Malawi</vt:lpstr>
      <vt:lpstr>Design Constraints</vt:lpstr>
      <vt:lpstr>Previous Designs</vt:lpstr>
      <vt:lpstr>Agitation</vt:lpstr>
      <vt:lpstr>Agitation</vt:lpstr>
      <vt:lpstr>Frame</vt:lpstr>
      <vt:lpstr>Bearings</vt:lpstr>
      <vt:lpstr>Stepper</vt:lpstr>
      <vt:lpstr>Ratchet and Pawl</vt:lpstr>
      <vt:lpstr>Molds</vt:lpstr>
      <vt:lpstr>Ratchet</vt:lpstr>
      <vt:lpstr>Hand Crank</vt:lpstr>
      <vt:lpstr>Assembly</vt:lpstr>
      <vt:lpstr>Budget</vt:lpstr>
      <vt:lpstr>Acknowledgements</vt:lpstr>
      <vt:lpstr>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10: Malawi Washing Machine</dc:title>
  <dc:creator>Bradley Franks</dc:creator>
  <cp:revision>39</cp:revision>
  <dcterms:created xsi:type="dcterms:W3CDTF">2019-04-11T13:49:46Z</dcterms:created>
  <dcterms:modified xsi:type="dcterms:W3CDTF">2019-04-15T12:50:44Z</dcterms:modified>
</cp:coreProperties>
</file>