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5" r:id="rId9"/>
    <p:sldId id="263" r:id="rId10"/>
    <p:sldId id="267" r:id="rId11"/>
    <p:sldId id="262" r:id="rId12"/>
    <p:sldId id="268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9BDF3619-6360-4429-9989-8066E464C0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924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FD4AB73E-26A8-4E8F-8F58-BFDE77174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0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12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04EDD-C501-47F2-B76C-AB718D519F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70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304800"/>
            <a:ext cx="210502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304800"/>
            <a:ext cx="6164262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B65C5-93B9-4B8E-9F74-1B5F4FD98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593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29600" y="6096000"/>
            <a:ext cx="5334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C7B26-7B6A-425B-90D4-B3054E5DD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91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B7124-E643-4881-B83B-62A0CCEEF8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8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7513" y="1447800"/>
            <a:ext cx="409575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447800"/>
            <a:ext cx="4097337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37558-44D8-412E-B627-9E1C8B7D60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1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7B6A6-D705-4E32-AF84-E5A50532E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77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90890-BA5E-46B2-A5C2-B8A5BC69B8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65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C32F8-78D1-4007-A420-2CDDC9EB89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13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077F4-2BA5-472B-B761-174DFE5F4C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05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26400-60BB-4896-AE9C-ADC657EC1A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45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47825" y="304800"/>
            <a:ext cx="71913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7513" y="1447800"/>
            <a:ext cx="8345487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5867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fld id="{33307A5A-A728-4A9B-ABD0-26F39D89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9" name="Group 9"/>
          <p:cNvGrpSpPr>
            <a:grpSpLocks/>
          </p:cNvGrpSpPr>
          <p:nvPr/>
        </p:nvGrpSpPr>
        <p:grpSpPr bwMode="auto">
          <a:xfrm>
            <a:off x="0" y="0"/>
            <a:ext cx="9009063" cy="1371600"/>
            <a:chOff x="0" y="1536"/>
            <a:chExt cx="5675" cy="663"/>
          </a:xfrm>
        </p:grpSpPr>
        <p:grpSp>
          <p:nvGrpSpPr>
            <p:cNvPr id="1030" name="Group 10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37" name="Rectangle 11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38" name="Rectangle 12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1031" name="Group 13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35" name="Rectangle 14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36" name="Rectangle 15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032" name="Rectangle 16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3" name="Rectangle 17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4" name="Rectangle 18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 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 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 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 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 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 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 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 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ervomotor" TargetMode="External"/><Relationship Id="rId7" Type="http://schemas.openxmlformats.org/officeDocument/2006/relationships/hyperlink" Target="http://www.instructables.com/id/Arduino-Library-for-28BYJ-48-Stepper-Motor-and-UL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B86nqDRskVU" TargetMode="External"/><Relationship Id="rId5" Type="http://schemas.openxmlformats.org/officeDocument/2006/relationships/hyperlink" Target="http://pcbheaven.com/wikipages/How_RC_Servos_Works/" TargetMode="External"/><Relationship Id="rId4" Type="http://schemas.openxmlformats.org/officeDocument/2006/relationships/hyperlink" Target="https://en.wikipedia.org/wiki/Servo_(radio_control)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C4FE-694B-4C9D-B5B1-05E28DA064B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DC Motors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45488" cy="5105400"/>
          </a:xfrm>
        </p:spPr>
        <p:txBody>
          <a:bodyPr/>
          <a:lstStyle/>
          <a:p>
            <a:pPr eaLnBrk="1" hangingPunct="1"/>
            <a:endParaRPr lang="en-US" altLang="en-US" sz="1600" dirty="0" smtClean="0"/>
          </a:p>
          <a:p>
            <a:pPr eaLnBrk="1" hangingPunct="1"/>
            <a:r>
              <a:rPr lang="en-US" altLang="en-US" dirty="0" smtClean="0"/>
              <a:t>	Types:</a:t>
            </a:r>
          </a:p>
          <a:p>
            <a:pPr eaLnBrk="1" hangingPunct="1"/>
            <a:r>
              <a:rPr lang="en-US" altLang="en-US" dirty="0" smtClean="0"/>
              <a:t>		Continuous Rotation</a:t>
            </a:r>
          </a:p>
          <a:p>
            <a:pPr eaLnBrk="1" hangingPunct="1"/>
            <a:r>
              <a:rPr lang="en-US" altLang="en-US" dirty="0" smtClean="0"/>
              <a:t>		Servo (Remote Control)</a:t>
            </a:r>
          </a:p>
          <a:p>
            <a:pPr eaLnBrk="1" hangingPunct="1"/>
            <a:r>
              <a:rPr lang="en-US" altLang="en-US" dirty="0" smtClean="0"/>
              <a:t>		Stepper (Bipolar, Unipolar, Universal)</a:t>
            </a:r>
          </a:p>
          <a:p>
            <a:pPr eaLnBrk="1" hangingPunct="1"/>
            <a:r>
              <a:rPr lang="en-US" altLang="en-US" dirty="0" smtClean="0"/>
              <a:t>	Ratings:  Volts, Amps, RMP, Stall Current, Torque</a:t>
            </a:r>
          </a:p>
          <a:p>
            <a:pPr eaLnBrk="1" hangingPunct="1"/>
            <a:r>
              <a:rPr lang="en-US" altLang="en-US" dirty="0" smtClean="0"/>
              <a:t>	Torque:	 1 </a:t>
            </a:r>
            <a:r>
              <a:rPr lang="en-US" altLang="en-US" dirty="0" err="1" smtClean="0"/>
              <a:t>ft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lb</a:t>
            </a:r>
            <a:r>
              <a:rPr lang="en-US" altLang="en-US" dirty="0" smtClean="0"/>
              <a:t> = 192 </a:t>
            </a:r>
            <a:r>
              <a:rPr lang="en-US" altLang="en-US" dirty="0" err="1" smtClean="0"/>
              <a:t>oz</a:t>
            </a:r>
            <a:r>
              <a:rPr lang="en-US" altLang="en-US" dirty="0" smtClean="0"/>
              <a:t> in</a:t>
            </a:r>
          </a:p>
          <a:p>
            <a:pPr eaLnBrk="1" hangingPunct="1"/>
            <a:r>
              <a:rPr lang="en-US" altLang="en-US" dirty="0" smtClean="0"/>
              <a:t>			 1 </a:t>
            </a:r>
            <a:r>
              <a:rPr lang="en-US" altLang="en-US" dirty="0" err="1" smtClean="0"/>
              <a:t>oz</a:t>
            </a:r>
            <a:r>
              <a:rPr lang="en-US" altLang="en-US" dirty="0" smtClean="0"/>
              <a:t> in = 72 gm cm</a:t>
            </a:r>
          </a:p>
          <a:p>
            <a:pPr eaLnBrk="1" hangingPunct="1"/>
            <a:r>
              <a:rPr lang="en-US" altLang="en-US" dirty="0" smtClean="0"/>
              <a:t>			 1 Nm =  </a:t>
            </a:r>
            <a:r>
              <a:rPr lang="en-US" altLang="en-US" dirty="0" smtClean="0"/>
              <a:t>10,200 </a:t>
            </a:r>
            <a:r>
              <a:rPr lang="en-US" altLang="en-US" dirty="0" smtClean="0"/>
              <a:t>gm cm</a:t>
            </a:r>
          </a:p>
          <a:p>
            <a:pPr eaLnBrk="1" hangingPunct="1"/>
            <a:r>
              <a:rPr lang="en-US" altLang="en-US" dirty="0" smtClean="0"/>
              <a:t>			 1 </a:t>
            </a:r>
            <a:r>
              <a:rPr lang="en-US" altLang="en-US" dirty="0" err="1" smtClean="0"/>
              <a:t>ft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lb</a:t>
            </a:r>
            <a:r>
              <a:rPr lang="en-US" altLang="en-US" dirty="0" smtClean="0"/>
              <a:t> = </a:t>
            </a:r>
            <a:r>
              <a:rPr lang="en-US" altLang="en-US" dirty="0" smtClean="0"/>
              <a:t>1.356 Nm = 13,825 gm cm 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Bipolar Stepper Motor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9C7B26-7B6A-425B-90D4-B3054E5DD82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311467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5988050" cy="339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94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1C3DCD-F880-4AFD-94DA-E5B2A4EB522C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Unipolar Stepper Motor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	Center-Tapped</a:t>
            </a:r>
          </a:p>
          <a:p>
            <a:pPr eaLnBrk="1" hangingPunct="1"/>
            <a:r>
              <a:rPr lang="en-US" altLang="en-US" smtClean="0"/>
              <a:t>		Internal Common (5 wire)</a:t>
            </a:r>
          </a:p>
          <a:p>
            <a:pPr eaLnBrk="1" hangingPunct="1"/>
            <a:r>
              <a:rPr lang="en-US" altLang="en-US" smtClean="0"/>
              <a:t>		Separate Commons (6 wire)</a:t>
            </a:r>
          </a:p>
          <a:p>
            <a:pPr eaLnBrk="1" hangingPunct="1"/>
            <a:r>
              <a:rPr lang="en-US" altLang="en-US" smtClean="0"/>
              <a:t>	Connect Center-Tap(s) to +VDC Power supply</a:t>
            </a:r>
          </a:p>
          <a:p>
            <a:pPr eaLnBrk="1" hangingPunct="1"/>
            <a:r>
              <a:rPr lang="en-US" altLang="en-US" smtClean="0"/>
              <a:t>	Ground Phase Leads via Control Pulses in turn</a:t>
            </a:r>
          </a:p>
          <a:p>
            <a:pPr eaLnBrk="1" hangingPunct="1"/>
            <a:r>
              <a:rPr lang="en-US" altLang="en-US" smtClean="0"/>
              <a:t>		Full Stepping</a:t>
            </a:r>
          </a:p>
          <a:p>
            <a:pPr eaLnBrk="1" hangingPunct="1"/>
            <a:r>
              <a:rPr lang="en-US" altLang="en-US" smtClean="0"/>
              <a:t>		Half Stepping</a:t>
            </a:r>
          </a:p>
          <a:p>
            <a:pPr eaLnBrk="1" hangingPunct="1"/>
            <a:r>
              <a:rPr lang="en-US" altLang="en-US" smtClean="0"/>
              <a:t>		Power Stepping</a:t>
            </a:r>
          </a:p>
          <a:p>
            <a:pPr eaLnBrk="1" hangingPunct="1"/>
            <a:r>
              <a:rPr lang="en-US" altLang="en-US" smtClean="0"/>
              <a:t>			Requires 2 power</a:t>
            </a:r>
          </a:p>
          <a:p>
            <a:pPr eaLnBrk="1" hangingPunct="1"/>
            <a:r>
              <a:rPr lang="en-US" altLang="en-US" smtClean="0"/>
              <a:t>			Provides 1.44 torque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Unipolar Stepper Motor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9C7B26-7B6A-425B-90D4-B3054E5DD822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1"/>
            <a:ext cx="4572000" cy="269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58478"/>
            <a:ext cx="5715000" cy="2417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82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F88B81-5770-448D-B1D2-7C5B7BCAC15B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DC Motors </a:t>
            </a:r>
            <a:r>
              <a:rPr lang="en-US" altLang="en-US" sz="3200" smtClean="0"/>
              <a:t>(Continuous)</a:t>
            </a:r>
            <a:endParaRPr lang="en-US" alt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	1.5 VDC to 24 &amp; 48 VDC</a:t>
            </a:r>
          </a:p>
          <a:p>
            <a:pPr eaLnBrk="1" hangingPunct="1"/>
            <a:r>
              <a:rPr lang="en-US" altLang="en-US" smtClean="0"/>
              <a:t>	3000 - 8000 RPM</a:t>
            </a:r>
          </a:p>
          <a:p>
            <a:pPr eaLnBrk="1" hangingPunct="1"/>
            <a:r>
              <a:rPr lang="en-US" altLang="en-US" smtClean="0"/>
              <a:t>	  &lt;50% rated voltage (no rotation)</a:t>
            </a:r>
          </a:p>
          <a:p>
            <a:pPr eaLnBrk="1" hangingPunct="1"/>
            <a:r>
              <a:rPr lang="en-US" altLang="en-US" smtClean="0"/>
              <a:t>	  &gt;130% rated voltage (over heating)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	Speed Control - Pulse Width Modulation</a:t>
            </a:r>
          </a:p>
          <a:p>
            <a:pPr eaLnBrk="1" hangingPunct="1"/>
            <a:r>
              <a:rPr lang="en-US" altLang="en-US" smtClean="0"/>
              <a:t>	Direction Control - Reverse Polarity</a:t>
            </a:r>
          </a:p>
          <a:p>
            <a:pPr eaLnBrk="1" hangingPunct="1"/>
            <a:r>
              <a:rPr lang="en-US" altLang="en-US" smtClean="0"/>
              <a:t>				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55BAE2-E71D-4F3F-872A-FEA81DC8286D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12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DC Motors </a:t>
            </a:r>
            <a:r>
              <a:rPr lang="en-US" altLang="en-US" sz="3200" smtClean="0"/>
              <a:t>(Servo)</a:t>
            </a:r>
          </a:p>
        </p:txBody>
      </p:sp>
      <p:sp>
        <p:nvSpPr>
          <p:cNvPr id="512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	Remote Control via Pulse Width Modulation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	Partial Rotation (180</a:t>
            </a:r>
            <a:r>
              <a:rPr lang="en-US" altLang="en-US" smtClean="0">
                <a:latin typeface="Symbol" pitchFamily="18" charset="2"/>
              </a:rPr>
              <a:t>°</a:t>
            </a:r>
            <a:r>
              <a:rPr lang="en-US" altLang="en-US" smtClean="0"/>
              <a:t> - 210</a:t>
            </a:r>
            <a:r>
              <a:rPr lang="en-US" altLang="en-US" smtClean="0">
                <a:latin typeface="Symbol" pitchFamily="18" charset="2"/>
              </a:rPr>
              <a:t>°</a:t>
            </a:r>
            <a:r>
              <a:rPr lang="en-US" altLang="en-US" smtClean="0"/>
              <a:t>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	PMW</a:t>
            </a:r>
          </a:p>
          <a:p>
            <a:pPr eaLnBrk="1" hangingPunct="1"/>
            <a:r>
              <a:rPr lang="en-US" altLang="en-US" smtClean="0"/>
              <a:t>		1.0 ms Pulse = Left Rotation</a:t>
            </a:r>
          </a:p>
          <a:p>
            <a:pPr eaLnBrk="1" hangingPunct="1"/>
            <a:r>
              <a:rPr lang="en-US" altLang="en-US" smtClean="0"/>
              <a:t>		1.5 ms Pulse = Neutral</a:t>
            </a:r>
          </a:p>
          <a:p>
            <a:pPr eaLnBrk="1" hangingPunct="1"/>
            <a:r>
              <a:rPr lang="en-US" altLang="en-US" smtClean="0"/>
              <a:t>		2.0 ms Pulse = Right Rotation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Servo Motors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9C7B26-7B6A-425B-90D4-B3054E5DD82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5" name="Content Placeholder 4" descr="http://www.electrical4u.com/wp-content/uploads/2013/07/PWM-pulses-for-servo-motor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89" y="1219201"/>
            <a:ext cx="4162011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09600" y="4953000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>
                <a:solidFill>
                  <a:srgbClr val="0070C0"/>
                </a:solidFill>
                <a:hlinkClick r:id="rId3"/>
              </a:rPr>
              <a:t>https://en.wikipedia.org/wiki/Servomotor</a:t>
            </a:r>
            <a:endParaRPr lang="en-US" sz="1600" dirty="0">
              <a:solidFill>
                <a:srgbClr val="0070C0"/>
              </a:solidFill>
            </a:endParaRPr>
          </a:p>
          <a:p>
            <a:r>
              <a:rPr lang="en-US" sz="1600" u="sng" dirty="0">
                <a:solidFill>
                  <a:srgbClr val="0070C0"/>
                </a:solidFill>
                <a:hlinkClick r:id="rId4"/>
              </a:rPr>
              <a:t>https://en.wikipedia.org/wiki/Servo_%28radio_control%29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</a:p>
          <a:p>
            <a:r>
              <a:rPr lang="en-US" sz="1600" u="sng" dirty="0">
                <a:solidFill>
                  <a:srgbClr val="0070C0"/>
                </a:solidFill>
                <a:hlinkClick r:id="rId5"/>
              </a:rPr>
              <a:t>http://pcbheaven.com/wikipages/How_RC_Servos_Works</a:t>
            </a:r>
            <a:r>
              <a:rPr lang="en-US" sz="1600" u="sng" dirty="0" smtClean="0">
                <a:solidFill>
                  <a:srgbClr val="0070C0"/>
                </a:solidFill>
                <a:hlinkClick r:id="rId5"/>
              </a:rPr>
              <a:t>/</a:t>
            </a:r>
            <a:endParaRPr lang="en-US" sz="1600" u="sng" dirty="0" smtClean="0">
              <a:solidFill>
                <a:srgbClr val="0070C0"/>
              </a:solidFill>
            </a:endParaRPr>
          </a:p>
          <a:p>
            <a:r>
              <a:rPr lang="en-US" sz="1600" b="1" dirty="0"/>
              <a:t>Arduino and 28BYJ-48 Stepper Motor and ULN2003 Driver Intro </a:t>
            </a:r>
            <a:r>
              <a:rPr lang="en-US" sz="1600" dirty="0"/>
              <a:t>(Bret </a:t>
            </a:r>
            <a:r>
              <a:rPr lang="en-US" sz="1600" dirty="0" err="1"/>
              <a:t>Stateham</a:t>
            </a:r>
            <a:r>
              <a:rPr lang="en-US" sz="1600" dirty="0"/>
              <a:t>)</a:t>
            </a:r>
          </a:p>
          <a:p>
            <a:r>
              <a:rPr lang="en-US" sz="1600" u="sng" dirty="0">
                <a:solidFill>
                  <a:srgbClr val="00B0F0"/>
                </a:solidFill>
                <a:hlinkClick r:id="rId6"/>
              </a:rPr>
              <a:t>https://www.youtube.com/watch?v=B86nqDRskVU</a:t>
            </a:r>
            <a:endParaRPr lang="en-US" sz="1600" dirty="0">
              <a:solidFill>
                <a:srgbClr val="00B0F0"/>
              </a:solidFill>
            </a:endParaRPr>
          </a:p>
          <a:p>
            <a:r>
              <a:rPr lang="en-US" sz="1600" u="sng" dirty="0">
                <a:solidFill>
                  <a:srgbClr val="00B0F0"/>
                </a:solidFill>
                <a:hlinkClick r:id="rId7"/>
              </a:rPr>
              <a:t>http://www.instructables.com/id/Arduino-Library-for-28BYJ-48-Stepper-Motor-and-ULN</a:t>
            </a:r>
            <a:r>
              <a:rPr lang="en-US" sz="1600" u="sng" dirty="0" smtClean="0">
                <a:solidFill>
                  <a:srgbClr val="00B0F0"/>
                </a:solidFill>
                <a:hlinkClick r:id="rId7"/>
              </a:rPr>
              <a:t>/</a:t>
            </a:r>
            <a:endParaRPr lang="en-US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9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783744-81BD-4393-8835-EF898AE9F6B7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DC Motors </a:t>
            </a:r>
            <a:r>
              <a:rPr lang="en-US" altLang="en-US" sz="3200" smtClean="0"/>
              <a:t>(Stepper)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z="1600" dirty="0" smtClean="0"/>
          </a:p>
          <a:p>
            <a:pPr eaLnBrk="1" hangingPunct="1"/>
            <a:r>
              <a:rPr lang="en-US" altLang="en-US" dirty="0" smtClean="0"/>
              <a:t>	Variable Reluctance (free rotation)</a:t>
            </a:r>
          </a:p>
          <a:p>
            <a:pPr eaLnBrk="1" hangingPunct="1"/>
            <a:r>
              <a:rPr lang="en-US" altLang="en-US" dirty="0" smtClean="0"/>
              <a:t>		n Phases = n Coils = 2n Poles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	Permanent Magnet (cog/detent resistance)</a:t>
            </a:r>
          </a:p>
          <a:p>
            <a:pPr eaLnBrk="1" hangingPunct="1"/>
            <a:r>
              <a:rPr lang="en-US" altLang="en-US" dirty="0" smtClean="0"/>
              <a:t>		Bipolar</a:t>
            </a:r>
          </a:p>
          <a:p>
            <a:pPr eaLnBrk="1" hangingPunct="1"/>
            <a:r>
              <a:rPr lang="en-US" altLang="en-US" dirty="0" smtClean="0"/>
              <a:t>		Unipolar  </a:t>
            </a:r>
          </a:p>
          <a:p>
            <a:pPr eaLnBrk="1" hangingPunct="1"/>
            <a:r>
              <a:rPr lang="en-US" altLang="en-US" dirty="0" smtClean="0"/>
              <a:t>		Universal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75B6B-3604-46EE-A655-7711799165CF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 Reluctance Steppers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		n Coils = n Phases = 2n Poles</a:t>
            </a:r>
          </a:p>
          <a:p>
            <a:pPr eaLnBrk="1" hangingPunct="1"/>
            <a:r>
              <a:rPr lang="en-US" altLang="en-US" smtClean="0"/>
              <a:t>		One end of each coil connected to Common</a:t>
            </a:r>
          </a:p>
          <a:p>
            <a:pPr eaLnBrk="1" hangingPunct="1"/>
            <a:r>
              <a:rPr lang="en-US" altLang="en-US" smtClean="0"/>
              <a:t>		Common connected to Power Supply</a:t>
            </a:r>
          </a:p>
          <a:p>
            <a:pPr eaLnBrk="1" hangingPunct="1"/>
            <a:r>
              <a:rPr lang="en-US" altLang="en-US" smtClean="0"/>
              <a:t>		Each n phase lead grounded in turn</a:t>
            </a:r>
          </a:p>
          <a:p>
            <a:pPr eaLnBrk="1" hangingPunct="1"/>
            <a:r>
              <a:rPr lang="en-US" altLang="en-US" smtClean="0"/>
              <a:t>		  i.e. grounding the phase lead applies 			current to the circuit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86A889-2EEA-4F5B-B8AD-C05DA2648AB7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Permanent Magnet Steppers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	Leads	Type</a:t>
            </a:r>
          </a:p>
          <a:p>
            <a:pPr eaLnBrk="1" hangingPunct="1"/>
            <a:r>
              <a:rPr lang="en-US" altLang="en-US" smtClean="0"/>
              <a:t>	4 wire	Bipolar (no center-tap)</a:t>
            </a:r>
          </a:p>
          <a:p>
            <a:pPr eaLnBrk="1" hangingPunct="1"/>
            <a:r>
              <a:rPr lang="en-US" altLang="en-US" smtClean="0"/>
              <a:t>	5 wire	Unipolar common center-tap</a:t>
            </a:r>
          </a:p>
          <a:p>
            <a:pPr eaLnBrk="1" hangingPunct="1"/>
            <a:r>
              <a:rPr lang="en-US" altLang="en-US" smtClean="0"/>
              <a:t>	6 wire	Unipolar individual center-tap</a:t>
            </a:r>
          </a:p>
          <a:p>
            <a:pPr eaLnBrk="1" hangingPunct="1"/>
            <a:r>
              <a:rPr lang="en-US" altLang="en-US" smtClean="0"/>
              <a:t>	8 wire	Universal (Bipolar / Unipolar)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AAFF3F-B0F0-4047-948D-8324F20BA343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Universal Stepper Motor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5626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	4 Independent Coils (8 wires)</a:t>
            </a:r>
          </a:p>
          <a:p>
            <a:pPr eaLnBrk="1" hangingPunct="1"/>
            <a:r>
              <a:rPr lang="en-US" altLang="en-US" sz="2000" dirty="0" smtClean="0"/>
              <a:t>	Coils wired in parallel = Unipolar</a:t>
            </a:r>
          </a:p>
          <a:p>
            <a:pPr eaLnBrk="1" hangingPunct="1"/>
            <a:r>
              <a:rPr lang="en-US" altLang="en-US" sz="2000" dirty="0" smtClean="0"/>
              <a:t>	Coils wired in series = Bipolar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35" y="2362200"/>
            <a:ext cx="65722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98EDBA-544F-44E2-ACE5-5F146408F72B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Bipolar Stepper Motor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	Two phase (4 wires)</a:t>
            </a:r>
          </a:p>
          <a:p>
            <a:pPr eaLnBrk="1" hangingPunct="1"/>
            <a:r>
              <a:rPr lang="en-US" altLang="en-US" smtClean="0"/>
              <a:t>	Not center-tapped</a:t>
            </a:r>
          </a:p>
          <a:p>
            <a:pPr eaLnBrk="1" hangingPunct="1"/>
            <a:r>
              <a:rPr lang="en-US" altLang="en-US" smtClean="0"/>
              <a:t>	Each coil individually energized</a:t>
            </a:r>
          </a:p>
          <a:p>
            <a:pPr eaLnBrk="1" hangingPunct="1"/>
            <a:r>
              <a:rPr lang="en-US" altLang="en-US" smtClean="0"/>
              <a:t>	Reverses polarity (hence the term “bipolar”)</a:t>
            </a:r>
          </a:p>
          <a:p>
            <a:pPr eaLnBrk="1" hangingPunct="1"/>
            <a:r>
              <a:rPr lang="en-US" altLang="en-US" smtClean="0"/>
              <a:t>	More complex control circuits</a:t>
            </a:r>
          </a:p>
          <a:p>
            <a:pPr eaLnBrk="1" hangingPunct="1"/>
            <a:r>
              <a:rPr lang="en-US" altLang="en-US" smtClean="0"/>
              <a:t>		Requires H-Bridge for every coil</a:t>
            </a:r>
          </a:p>
          <a:p>
            <a:pPr eaLnBrk="1" hangingPunct="1"/>
            <a:r>
              <a:rPr lang="en-US" altLang="en-US" smtClean="0"/>
              <a:t>	More torque per unit size</a:t>
            </a:r>
          </a:p>
          <a:p>
            <a:pPr eaLnBrk="1" hangingPunct="1"/>
            <a:r>
              <a:rPr lang="en-US" altLang="en-US" smtClean="0"/>
              <a:t>	</a:t>
            </a:r>
          </a:p>
          <a:p>
            <a:pPr eaLnBrk="1" hangingPunct="1"/>
            <a:r>
              <a:rPr lang="en-US" altLang="en-US" smtClean="0"/>
              <a:t>	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096" y="1371600"/>
            <a:ext cx="25908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cks - Standard">
  <a:themeElements>
    <a:clrScheme name="Blocks - Standard.pot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ocks - Standard.po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ocks - Standard.pot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ocks - Standard.pot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ks - Standard.pot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ks - Standard.pot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ocks - Standard.pot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ks - Standard.pot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ks - Standard.pot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Office\Templates\WSU\Blocks - Standard.pot</Template>
  <TotalTime>214</TotalTime>
  <Words>84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Blocks - Standard</vt:lpstr>
      <vt:lpstr>DC Motors</vt:lpstr>
      <vt:lpstr>DC Motors (Continuous)</vt:lpstr>
      <vt:lpstr>DC Motors (Servo)</vt:lpstr>
      <vt:lpstr>Servo Motors</vt:lpstr>
      <vt:lpstr>DC Motors (Stepper)</vt:lpstr>
      <vt:lpstr>Variable Reluctance Steppers</vt:lpstr>
      <vt:lpstr>Permanent Magnet Steppers</vt:lpstr>
      <vt:lpstr>Universal Stepper Motor</vt:lpstr>
      <vt:lpstr>Bipolar Stepper Motor</vt:lpstr>
      <vt:lpstr>Bipolar Stepper Motor</vt:lpstr>
      <vt:lpstr>Unipolar Stepper Motor</vt:lpstr>
      <vt:lpstr>Unipolar Stepper Motor</vt:lpstr>
    </vt:vector>
  </TitlesOfParts>
  <Company>David Kender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 Motors</dc:title>
  <dc:creator>David Kender</dc:creator>
  <cp:lastModifiedBy>User</cp:lastModifiedBy>
  <cp:revision>11</cp:revision>
  <cp:lastPrinted>2015-10-19T10:57:53Z</cp:lastPrinted>
  <dcterms:created xsi:type="dcterms:W3CDTF">2003-11-02T13:54:49Z</dcterms:created>
  <dcterms:modified xsi:type="dcterms:W3CDTF">2015-10-19T10:58:11Z</dcterms:modified>
</cp:coreProperties>
</file>