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61" r:id="rId7"/>
    <p:sldId id="260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4FD4-EAD4-4375-98C4-4B0E5CF308CD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138B-7891-4FA8-9F65-280B698E45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1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4FD4-EAD4-4375-98C4-4B0E5CF308CD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138B-7891-4FA8-9F65-280B698E45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80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4FD4-EAD4-4375-98C4-4B0E5CF308CD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138B-7891-4FA8-9F65-280B698E45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71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4FD4-EAD4-4375-98C4-4B0E5CF308CD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138B-7891-4FA8-9F65-280B698E45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2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4FD4-EAD4-4375-98C4-4B0E5CF308CD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138B-7891-4FA8-9F65-280B698E45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95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4FD4-EAD4-4375-98C4-4B0E5CF308CD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138B-7891-4FA8-9F65-280B698E45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3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4FD4-EAD4-4375-98C4-4B0E5CF308CD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138B-7891-4FA8-9F65-280B698E45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6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4FD4-EAD4-4375-98C4-4B0E5CF308CD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138B-7891-4FA8-9F65-280B698E45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9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4FD4-EAD4-4375-98C4-4B0E5CF308CD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138B-7891-4FA8-9F65-280B698E45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63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4FD4-EAD4-4375-98C4-4B0E5CF308CD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138B-7891-4FA8-9F65-280B698E45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24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4FD4-EAD4-4375-98C4-4B0E5CF308CD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138B-7891-4FA8-9F65-280B698E45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17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54FD4-EAD4-4375-98C4-4B0E5CF308CD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1138B-7891-4FA8-9F65-280B698E45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4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If ?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Series and Parallel Resistors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82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51538" y="1138977"/>
            <a:ext cx="5546536" cy="4565296"/>
            <a:chOff x="0" y="0"/>
            <a:chExt cx="1579879" cy="2925610"/>
          </a:xfrm>
        </p:grpSpPr>
        <p:cxnSp>
          <p:nvCxnSpPr>
            <p:cNvPr id="3" name="Line 22"/>
            <p:cNvCxnSpPr/>
            <p:nvPr/>
          </p:nvCxnSpPr>
          <p:spPr bwMode="auto">
            <a:xfrm>
              <a:off x="438912" y="285293"/>
              <a:ext cx="0" cy="2298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" name="Line 22"/>
            <p:cNvCxnSpPr/>
            <p:nvPr/>
          </p:nvCxnSpPr>
          <p:spPr bwMode="auto">
            <a:xfrm>
              <a:off x="409651" y="2340864"/>
              <a:ext cx="0" cy="2298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" name="Group 4"/>
            <p:cNvGrpSpPr/>
            <p:nvPr/>
          </p:nvGrpSpPr>
          <p:grpSpPr>
            <a:xfrm>
              <a:off x="0" y="0"/>
              <a:ext cx="1579879" cy="2925610"/>
              <a:chOff x="0" y="0"/>
              <a:chExt cx="1579879" cy="292561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0" y="504749"/>
                <a:ext cx="1579879" cy="1842485"/>
                <a:chOff x="0" y="0"/>
                <a:chExt cx="2574772" cy="238078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0" y="25879"/>
                  <a:ext cx="753428" cy="2345559"/>
                  <a:chOff x="0" y="0"/>
                  <a:chExt cx="753428" cy="2345559"/>
                </a:xfrm>
              </p:grpSpPr>
              <p:sp>
                <p:nvSpPr>
                  <p:cNvPr id="25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4861" y="1586885"/>
                    <a:ext cx="624432" cy="346056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4832" y="758702"/>
                    <a:ext cx="658596" cy="47366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" name="Freeform 26"/>
                  <p:cNvSpPr>
                    <a:spLocks/>
                  </p:cNvSpPr>
                  <p:nvPr/>
                </p:nvSpPr>
                <p:spPr bwMode="auto">
                  <a:xfrm>
                    <a:off x="0" y="603849"/>
                    <a:ext cx="129363" cy="538982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28" name="Freeform 27"/>
                  <p:cNvSpPr>
                    <a:spLocks/>
                  </p:cNvSpPr>
                  <p:nvPr/>
                </p:nvSpPr>
                <p:spPr bwMode="auto">
                  <a:xfrm>
                    <a:off x="0" y="1449238"/>
                    <a:ext cx="129363" cy="538982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cxnSp>
                <p:nvCxnSpPr>
                  <p:cNvPr id="29" name="Line 17"/>
                  <p:cNvCxnSpPr/>
                  <p:nvPr/>
                </p:nvCxnSpPr>
                <p:spPr bwMode="auto">
                  <a:xfrm>
                    <a:off x="60385" y="1984075"/>
                    <a:ext cx="0" cy="36148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0" name="Line 18"/>
                  <p:cNvCxnSpPr/>
                  <p:nvPr/>
                </p:nvCxnSpPr>
                <p:spPr bwMode="auto">
                  <a:xfrm flipH="1" flipV="1">
                    <a:off x="51758" y="0"/>
                    <a:ext cx="8255" cy="60007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1" name="Line 19"/>
                  <p:cNvCxnSpPr/>
                  <p:nvPr/>
                </p:nvCxnSpPr>
                <p:spPr bwMode="auto">
                  <a:xfrm>
                    <a:off x="60385" y="1147313"/>
                    <a:ext cx="0" cy="2919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0" name="Line 23"/>
                <p:cNvCxnSpPr/>
                <p:nvPr/>
              </p:nvCxnSpPr>
              <p:spPr bwMode="auto">
                <a:xfrm flipV="1">
                  <a:off x="51758" y="2363637"/>
                  <a:ext cx="1380227" cy="1714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11" name="Group 10"/>
                <p:cNvGrpSpPr>
                  <a:grpSpLocks/>
                </p:cNvGrpSpPr>
                <p:nvPr/>
              </p:nvGrpSpPr>
              <p:grpSpPr bwMode="auto">
                <a:xfrm>
                  <a:off x="966157" y="8628"/>
                  <a:ext cx="1608615" cy="2346327"/>
                  <a:chOff x="7755" y="7154"/>
                  <a:chExt cx="3389" cy="4800"/>
                </a:xfrm>
              </p:grpSpPr>
              <p:sp>
                <p:nvSpPr>
                  <p:cNvPr id="1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14" y="9223"/>
                    <a:ext cx="1530" cy="94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49" y="9223"/>
                    <a:ext cx="1500" cy="84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r>
                      <a: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" name="Freeform 14"/>
                  <p:cNvSpPr>
                    <a:spLocks/>
                  </p:cNvSpPr>
                  <p:nvPr/>
                </p:nvSpPr>
                <p:spPr bwMode="auto">
                  <a:xfrm>
                    <a:off x="7755" y="8920"/>
                    <a:ext cx="289" cy="1163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6" name="Freeform 15"/>
                  <p:cNvSpPr>
                    <a:spLocks/>
                  </p:cNvSpPr>
                  <p:nvPr/>
                </p:nvSpPr>
                <p:spPr bwMode="auto">
                  <a:xfrm>
                    <a:off x="9390" y="8920"/>
                    <a:ext cx="289" cy="1163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cxnSp>
                <p:nvCxnSpPr>
                  <p:cNvPr id="17" name="Line 29"/>
                  <p:cNvCxnSpPr/>
                  <p:nvPr/>
                </p:nvCxnSpPr>
                <p:spPr bwMode="auto">
                  <a:xfrm flipV="1">
                    <a:off x="7890" y="8369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8" name="Line 30"/>
                  <p:cNvCxnSpPr/>
                  <p:nvPr/>
                </p:nvCxnSpPr>
                <p:spPr bwMode="auto">
                  <a:xfrm flipV="1">
                    <a:off x="9525" y="8369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9" name="Line 31"/>
                  <p:cNvCxnSpPr/>
                  <p:nvPr/>
                </p:nvCxnSpPr>
                <p:spPr bwMode="auto">
                  <a:xfrm rot="10800000" flipV="1">
                    <a:off x="7890" y="10094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" name="Line 32"/>
                  <p:cNvCxnSpPr/>
                  <p:nvPr/>
                </p:nvCxnSpPr>
                <p:spPr bwMode="auto">
                  <a:xfrm rot="10800000" flipV="1">
                    <a:off x="9525" y="10094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1" name="Line 33"/>
                  <p:cNvCxnSpPr/>
                  <p:nvPr/>
                </p:nvCxnSpPr>
                <p:spPr bwMode="auto">
                  <a:xfrm>
                    <a:off x="8745" y="7154"/>
                    <a:ext cx="0" cy="121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2" name="Line 34"/>
                  <p:cNvCxnSpPr/>
                  <p:nvPr/>
                </p:nvCxnSpPr>
                <p:spPr bwMode="auto">
                  <a:xfrm flipV="1">
                    <a:off x="8745" y="10634"/>
                    <a:ext cx="0" cy="13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" name="Line 35"/>
                  <p:cNvCxnSpPr/>
                  <p:nvPr/>
                </p:nvCxnSpPr>
                <p:spPr bwMode="auto">
                  <a:xfrm>
                    <a:off x="7905" y="8369"/>
                    <a:ext cx="160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4" name="Line 36"/>
                  <p:cNvCxnSpPr/>
                  <p:nvPr/>
                </p:nvCxnSpPr>
                <p:spPr bwMode="auto">
                  <a:xfrm rot="10800000">
                    <a:off x="7905" y="10634"/>
                    <a:ext cx="16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2" name="Line 23"/>
                <p:cNvCxnSpPr/>
                <p:nvPr/>
              </p:nvCxnSpPr>
              <p:spPr bwMode="auto">
                <a:xfrm flipV="1">
                  <a:off x="51758" y="0"/>
                  <a:ext cx="1380227" cy="1714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7" name="Text Box 2"/>
              <p:cNvSpPr txBox="1">
                <a:spLocks noChangeArrowheads="1"/>
              </p:cNvSpPr>
              <p:nvPr/>
            </p:nvSpPr>
            <p:spPr bwMode="auto">
              <a:xfrm>
                <a:off x="117043" y="0"/>
                <a:ext cx="643255" cy="295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Point A</a:t>
                </a:r>
              </a:p>
            </p:txBody>
          </p:sp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79377" y="2629758"/>
                <a:ext cx="643255" cy="295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Point B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263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39267" cy="487997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7827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Given: </a:t>
            </a: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Values for R1, R2, R3, R4</a:t>
            </a:r>
          </a:p>
          <a:p>
            <a:pPr marL="0" indent="0">
              <a:buNone/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</a:p>
          <a:p>
            <a:pPr marL="0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baseline="-25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1538" y="1138977"/>
            <a:ext cx="5281529" cy="4565296"/>
            <a:chOff x="0" y="0"/>
            <a:chExt cx="1579879" cy="2925610"/>
          </a:xfrm>
        </p:grpSpPr>
        <p:cxnSp>
          <p:nvCxnSpPr>
            <p:cNvPr id="6" name="Line 22"/>
            <p:cNvCxnSpPr/>
            <p:nvPr/>
          </p:nvCxnSpPr>
          <p:spPr bwMode="auto">
            <a:xfrm>
              <a:off x="438912" y="285293"/>
              <a:ext cx="0" cy="2298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22"/>
            <p:cNvCxnSpPr/>
            <p:nvPr/>
          </p:nvCxnSpPr>
          <p:spPr bwMode="auto">
            <a:xfrm>
              <a:off x="409651" y="2340864"/>
              <a:ext cx="0" cy="2298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7"/>
            <p:cNvGrpSpPr/>
            <p:nvPr/>
          </p:nvGrpSpPr>
          <p:grpSpPr>
            <a:xfrm>
              <a:off x="0" y="0"/>
              <a:ext cx="1579879" cy="2925610"/>
              <a:chOff x="0" y="0"/>
              <a:chExt cx="1579879" cy="292561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0" y="504749"/>
                <a:ext cx="1579879" cy="1842485"/>
                <a:chOff x="0" y="0"/>
                <a:chExt cx="2574772" cy="2380783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0" y="25879"/>
                  <a:ext cx="753428" cy="2345559"/>
                  <a:chOff x="0" y="0"/>
                  <a:chExt cx="753428" cy="2345559"/>
                </a:xfrm>
              </p:grpSpPr>
              <p:sp>
                <p:nvSpPr>
                  <p:cNvPr id="28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4861" y="1586885"/>
                    <a:ext cx="624432" cy="346056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4832" y="758702"/>
                    <a:ext cx="658596" cy="47366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" name="Freeform 29"/>
                  <p:cNvSpPr>
                    <a:spLocks/>
                  </p:cNvSpPr>
                  <p:nvPr/>
                </p:nvSpPr>
                <p:spPr bwMode="auto">
                  <a:xfrm>
                    <a:off x="0" y="603849"/>
                    <a:ext cx="129363" cy="538982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31" name="Freeform 30"/>
                  <p:cNvSpPr>
                    <a:spLocks/>
                  </p:cNvSpPr>
                  <p:nvPr/>
                </p:nvSpPr>
                <p:spPr bwMode="auto">
                  <a:xfrm>
                    <a:off x="0" y="1449238"/>
                    <a:ext cx="129363" cy="538982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cxnSp>
                <p:nvCxnSpPr>
                  <p:cNvPr id="32" name="Line 17"/>
                  <p:cNvCxnSpPr/>
                  <p:nvPr/>
                </p:nvCxnSpPr>
                <p:spPr bwMode="auto">
                  <a:xfrm>
                    <a:off x="60385" y="1984075"/>
                    <a:ext cx="0" cy="36148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3" name="Line 18"/>
                  <p:cNvCxnSpPr/>
                  <p:nvPr/>
                </p:nvCxnSpPr>
                <p:spPr bwMode="auto">
                  <a:xfrm flipH="1" flipV="1">
                    <a:off x="51758" y="0"/>
                    <a:ext cx="8255" cy="60007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4" name="Line 19"/>
                  <p:cNvCxnSpPr/>
                  <p:nvPr/>
                </p:nvCxnSpPr>
                <p:spPr bwMode="auto">
                  <a:xfrm>
                    <a:off x="60385" y="1147313"/>
                    <a:ext cx="0" cy="2919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3" name="Line 23"/>
                <p:cNvCxnSpPr/>
                <p:nvPr/>
              </p:nvCxnSpPr>
              <p:spPr bwMode="auto">
                <a:xfrm flipV="1">
                  <a:off x="51758" y="2363637"/>
                  <a:ext cx="1380227" cy="1714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14" name="Group 13"/>
                <p:cNvGrpSpPr>
                  <a:grpSpLocks/>
                </p:cNvGrpSpPr>
                <p:nvPr/>
              </p:nvGrpSpPr>
              <p:grpSpPr bwMode="auto">
                <a:xfrm>
                  <a:off x="966157" y="8628"/>
                  <a:ext cx="1608615" cy="2346327"/>
                  <a:chOff x="7755" y="7154"/>
                  <a:chExt cx="3389" cy="4800"/>
                </a:xfrm>
              </p:grpSpPr>
              <p:sp>
                <p:nvSpPr>
                  <p:cNvPr id="1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14" y="9223"/>
                    <a:ext cx="1530" cy="94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49" y="9223"/>
                    <a:ext cx="1500" cy="84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r>
                      <a: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" name="Freeform 17"/>
                  <p:cNvSpPr>
                    <a:spLocks/>
                  </p:cNvSpPr>
                  <p:nvPr/>
                </p:nvSpPr>
                <p:spPr bwMode="auto">
                  <a:xfrm>
                    <a:off x="7755" y="8920"/>
                    <a:ext cx="289" cy="1163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" name="Freeform 18"/>
                  <p:cNvSpPr>
                    <a:spLocks/>
                  </p:cNvSpPr>
                  <p:nvPr/>
                </p:nvSpPr>
                <p:spPr bwMode="auto">
                  <a:xfrm>
                    <a:off x="9390" y="8920"/>
                    <a:ext cx="289" cy="1163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cxnSp>
                <p:nvCxnSpPr>
                  <p:cNvPr id="20" name="Line 29"/>
                  <p:cNvCxnSpPr/>
                  <p:nvPr/>
                </p:nvCxnSpPr>
                <p:spPr bwMode="auto">
                  <a:xfrm flipV="1">
                    <a:off x="7890" y="8369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1" name="Line 30"/>
                  <p:cNvCxnSpPr/>
                  <p:nvPr/>
                </p:nvCxnSpPr>
                <p:spPr bwMode="auto">
                  <a:xfrm flipV="1">
                    <a:off x="9525" y="8369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2" name="Line 31"/>
                  <p:cNvCxnSpPr/>
                  <p:nvPr/>
                </p:nvCxnSpPr>
                <p:spPr bwMode="auto">
                  <a:xfrm rot="10800000" flipV="1">
                    <a:off x="7890" y="10094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" name="Line 32"/>
                  <p:cNvCxnSpPr/>
                  <p:nvPr/>
                </p:nvCxnSpPr>
                <p:spPr bwMode="auto">
                  <a:xfrm rot="10800000" flipV="1">
                    <a:off x="9525" y="10094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4" name="Line 33"/>
                  <p:cNvCxnSpPr/>
                  <p:nvPr/>
                </p:nvCxnSpPr>
                <p:spPr bwMode="auto">
                  <a:xfrm>
                    <a:off x="8745" y="7154"/>
                    <a:ext cx="0" cy="121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5" name="Line 34"/>
                  <p:cNvCxnSpPr/>
                  <p:nvPr/>
                </p:nvCxnSpPr>
                <p:spPr bwMode="auto">
                  <a:xfrm flipV="1">
                    <a:off x="8745" y="10634"/>
                    <a:ext cx="0" cy="13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6" name="Line 35"/>
                  <p:cNvCxnSpPr/>
                  <p:nvPr/>
                </p:nvCxnSpPr>
                <p:spPr bwMode="auto">
                  <a:xfrm>
                    <a:off x="7905" y="8369"/>
                    <a:ext cx="160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7" name="Line 36"/>
                  <p:cNvCxnSpPr/>
                  <p:nvPr/>
                </p:nvCxnSpPr>
                <p:spPr bwMode="auto">
                  <a:xfrm rot="10800000">
                    <a:off x="7905" y="10634"/>
                    <a:ext cx="16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5" name="Line 23"/>
                <p:cNvCxnSpPr/>
                <p:nvPr/>
              </p:nvCxnSpPr>
              <p:spPr bwMode="auto">
                <a:xfrm flipV="1">
                  <a:off x="51758" y="0"/>
                  <a:ext cx="1380227" cy="1714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0" name="Text Box 2"/>
              <p:cNvSpPr txBox="1">
                <a:spLocks noChangeArrowheads="1"/>
              </p:cNvSpPr>
              <p:nvPr/>
            </p:nvSpPr>
            <p:spPr bwMode="auto">
              <a:xfrm>
                <a:off x="117043" y="0"/>
                <a:ext cx="643255" cy="295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Point A</a:t>
                </a:r>
              </a:p>
            </p:txBody>
          </p:sp>
          <p:sp>
            <p:nvSpPr>
              <p:cNvPr id="11" name="Text Box 2"/>
              <p:cNvSpPr txBox="1">
                <a:spLocks noChangeArrowheads="1"/>
              </p:cNvSpPr>
              <p:nvPr/>
            </p:nvSpPr>
            <p:spPr bwMode="auto">
              <a:xfrm>
                <a:off x="79377" y="2629758"/>
                <a:ext cx="643255" cy="295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Point B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80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39267" cy="487997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7827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Given: </a:t>
            </a: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Values for R1, R2, R3, R4</a:t>
            </a:r>
          </a:p>
          <a:p>
            <a:pPr marL="0" indent="0">
              <a:buNone/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and </a:t>
            </a:r>
          </a:p>
          <a:p>
            <a:pPr marL="0" indent="0">
              <a:buNone/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Voltage across R2 </a:t>
            </a:r>
            <a:endParaRPr lang="en-US" baseline="-25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</a:p>
          <a:p>
            <a:pPr marL="0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baseline="-25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1538" y="1138977"/>
            <a:ext cx="5281529" cy="4565296"/>
            <a:chOff x="0" y="0"/>
            <a:chExt cx="1579879" cy="2925610"/>
          </a:xfrm>
        </p:grpSpPr>
        <p:cxnSp>
          <p:nvCxnSpPr>
            <p:cNvPr id="6" name="Line 22"/>
            <p:cNvCxnSpPr/>
            <p:nvPr/>
          </p:nvCxnSpPr>
          <p:spPr bwMode="auto">
            <a:xfrm>
              <a:off x="438912" y="285293"/>
              <a:ext cx="0" cy="2298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22"/>
            <p:cNvCxnSpPr/>
            <p:nvPr/>
          </p:nvCxnSpPr>
          <p:spPr bwMode="auto">
            <a:xfrm>
              <a:off x="409651" y="2340864"/>
              <a:ext cx="0" cy="2298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7"/>
            <p:cNvGrpSpPr/>
            <p:nvPr/>
          </p:nvGrpSpPr>
          <p:grpSpPr>
            <a:xfrm>
              <a:off x="0" y="0"/>
              <a:ext cx="1579879" cy="2925610"/>
              <a:chOff x="0" y="0"/>
              <a:chExt cx="1579879" cy="292561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0" y="504749"/>
                <a:ext cx="1579879" cy="1842485"/>
                <a:chOff x="0" y="0"/>
                <a:chExt cx="2574772" cy="2380783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0" y="25879"/>
                  <a:ext cx="753428" cy="2345559"/>
                  <a:chOff x="0" y="0"/>
                  <a:chExt cx="753428" cy="2345559"/>
                </a:xfrm>
              </p:grpSpPr>
              <p:sp>
                <p:nvSpPr>
                  <p:cNvPr id="28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4861" y="1586885"/>
                    <a:ext cx="624432" cy="346056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4832" y="758702"/>
                    <a:ext cx="658596" cy="47366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" name="Freeform 29"/>
                  <p:cNvSpPr>
                    <a:spLocks/>
                  </p:cNvSpPr>
                  <p:nvPr/>
                </p:nvSpPr>
                <p:spPr bwMode="auto">
                  <a:xfrm>
                    <a:off x="0" y="603849"/>
                    <a:ext cx="129363" cy="538982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31" name="Freeform 30"/>
                  <p:cNvSpPr>
                    <a:spLocks/>
                  </p:cNvSpPr>
                  <p:nvPr/>
                </p:nvSpPr>
                <p:spPr bwMode="auto">
                  <a:xfrm>
                    <a:off x="0" y="1449238"/>
                    <a:ext cx="129363" cy="538982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cxnSp>
                <p:nvCxnSpPr>
                  <p:cNvPr id="32" name="Line 17"/>
                  <p:cNvCxnSpPr/>
                  <p:nvPr/>
                </p:nvCxnSpPr>
                <p:spPr bwMode="auto">
                  <a:xfrm>
                    <a:off x="60385" y="1984075"/>
                    <a:ext cx="0" cy="36148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3" name="Line 18"/>
                  <p:cNvCxnSpPr/>
                  <p:nvPr/>
                </p:nvCxnSpPr>
                <p:spPr bwMode="auto">
                  <a:xfrm flipH="1" flipV="1">
                    <a:off x="51758" y="0"/>
                    <a:ext cx="8255" cy="60007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4" name="Line 19"/>
                  <p:cNvCxnSpPr/>
                  <p:nvPr/>
                </p:nvCxnSpPr>
                <p:spPr bwMode="auto">
                  <a:xfrm>
                    <a:off x="60385" y="1147313"/>
                    <a:ext cx="0" cy="2919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3" name="Line 23"/>
                <p:cNvCxnSpPr/>
                <p:nvPr/>
              </p:nvCxnSpPr>
              <p:spPr bwMode="auto">
                <a:xfrm flipV="1">
                  <a:off x="51758" y="2363637"/>
                  <a:ext cx="1380227" cy="1714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14" name="Group 13"/>
                <p:cNvGrpSpPr>
                  <a:grpSpLocks/>
                </p:cNvGrpSpPr>
                <p:nvPr/>
              </p:nvGrpSpPr>
              <p:grpSpPr bwMode="auto">
                <a:xfrm>
                  <a:off x="966157" y="8628"/>
                  <a:ext cx="1608615" cy="2346327"/>
                  <a:chOff x="7755" y="7154"/>
                  <a:chExt cx="3389" cy="4800"/>
                </a:xfrm>
              </p:grpSpPr>
              <p:sp>
                <p:nvSpPr>
                  <p:cNvPr id="1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14" y="9223"/>
                    <a:ext cx="1530" cy="94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49" y="9223"/>
                    <a:ext cx="1500" cy="84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r>
                      <a: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" name="Freeform 17"/>
                  <p:cNvSpPr>
                    <a:spLocks/>
                  </p:cNvSpPr>
                  <p:nvPr/>
                </p:nvSpPr>
                <p:spPr bwMode="auto">
                  <a:xfrm>
                    <a:off x="7755" y="8920"/>
                    <a:ext cx="289" cy="1163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" name="Freeform 18"/>
                  <p:cNvSpPr>
                    <a:spLocks/>
                  </p:cNvSpPr>
                  <p:nvPr/>
                </p:nvSpPr>
                <p:spPr bwMode="auto">
                  <a:xfrm>
                    <a:off x="9390" y="8920"/>
                    <a:ext cx="289" cy="1163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cxnSp>
                <p:nvCxnSpPr>
                  <p:cNvPr id="20" name="Line 29"/>
                  <p:cNvCxnSpPr/>
                  <p:nvPr/>
                </p:nvCxnSpPr>
                <p:spPr bwMode="auto">
                  <a:xfrm flipV="1">
                    <a:off x="7890" y="8369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1" name="Line 30"/>
                  <p:cNvCxnSpPr/>
                  <p:nvPr/>
                </p:nvCxnSpPr>
                <p:spPr bwMode="auto">
                  <a:xfrm flipV="1">
                    <a:off x="9525" y="8369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2" name="Line 31"/>
                  <p:cNvCxnSpPr/>
                  <p:nvPr/>
                </p:nvCxnSpPr>
                <p:spPr bwMode="auto">
                  <a:xfrm rot="10800000" flipV="1">
                    <a:off x="7890" y="10094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" name="Line 32"/>
                  <p:cNvCxnSpPr/>
                  <p:nvPr/>
                </p:nvCxnSpPr>
                <p:spPr bwMode="auto">
                  <a:xfrm rot="10800000" flipV="1">
                    <a:off x="9525" y="10094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4" name="Line 33"/>
                  <p:cNvCxnSpPr/>
                  <p:nvPr/>
                </p:nvCxnSpPr>
                <p:spPr bwMode="auto">
                  <a:xfrm>
                    <a:off x="8745" y="7154"/>
                    <a:ext cx="0" cy="121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5" name="Line 34"/>
                  <p:cNvCxnSpPr/>
                  <p:nvPr/>
                </p:nvCxnSpPr>
                <p:spPr bwMode="auto">
                  <a:xfrm flipV="1">
                    <a:off x="8745" y="10634"/>
                    <a:ext cx="0" cy="13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6" name="Line 35"/>
                  <p:cNvCxnSpPr/>
                  <p:nvPr/>
                </p:nvCxnSpPr>
                <p:spPr bwMode="auto">
                  <a:xfrm>
                    <a:off x="7905" y="8369"/>
                    <a:ext cx="160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7" name="Line 36"/>
                  <p:cNvCxnSpPr/>
                  <p:nvPr/>
                </p:nvCxnSpPr>
                <p:spPr bwMode="auto">
                  <a:xfrm rot="10800000">
                    <a:off x="7905" y="10634"/>
                    <a:ext cx="16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5" name="Line 23"/>
                <p:cNvCxnSpPr/>
                <p:nvPr/>
              </p:nvCxnSpPr>
              <p:spPr bwMode="auto">
                <a:xfrm flipV="1">
                  <a:off x="51758" y="0"/>
                  <a:ext cx="1380227" cy="1714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0" name="Text Box 2"/>
              <p:cNvSpPr txBox="1">
                <a:spLocks noChangeArrowheads="1"/>
              </p:cNvSpPr>
              <p:nvPr/>
            </p:nvSpPr>
            <p:spPr bwMode="auto">
              <a:xfrm>
                <a:off x="117043" y="0"/>
                <a:ext cx="643255" cy="295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Point A</a:t>
                </a:r>
              </a:p>
            </p:txBody>
          </p:sp>
          <p:sp>
            <p:nvSpPr>
              <p:cNvPr id="11" name="Text Box 2"/>
              <p:cNvSpPr txBox="1">
                <a:spLocks noChangeArrowheads="1"/>
              </p:cNvSpPr>
              <p:nvPr/>
            </p:nvSpPr>
            <p:spPr bwMode="auto">
              <a:xfrm>
                <a:off x="79377" y="2629758"/>
                <a:ext cx="643255" cy="295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Point B</a:t>
                </a:r>
              </a:p>
            </p:txBody>
          </p:sp>
        </p:grpSp>
      </p:grpSp>
      <p:sp>
        <p:nvSpPr>
          <p:cNvPr id="37" name="Up-Down Arrow 36"/>
          <p:cNvSpPr/>
          <p:nvPr/>
        </p:nvSpPr>
        <p:spPr>
          <a:xfrm>
            <a:off x="1051538" y="3446122"/>
            <a:ext cx="265357" cy="1176678"/>
          </a:xfrm>
          <a:prstGeom prst="upDownArrow">
            <a:avLst/>
          </a:prstGeom>
          <a:solidFill>
            <a:srgbClr val="00B050">
              <a:alpha val="53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-Down Arrow 37"/>
          <p:cNvSpPr/>
          <p:nvPr/>
        </p:nvSpPr>
        <p:spPr>
          <a:xfrm>
            <a:off x="9483122" y="3613776"/>
            <a:ext cx="236612" cy="1009024"/>
          </a:xfrm>
          <a:prstGeom prst="upDownArrow">
            <a:avLst/>
          </a:prstGeom>
          <a:solidFill>
            <a:srgbClr val="00B050">
              <a:alpha val="53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1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39267" cy="487997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7827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Given: </a:t>
            </a: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Values for R1, R2, R3, R4</a:t>
            </a:r>
          </a:p>
          <a:p>
            <a:pPr marL="0" indent="0">
              <a:buNone/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Voltage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R2</a:t>
            </a:r>
            <a:r>
              <a:rPr lang="en-US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baseline="-25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Can we find</a:t>
            </a:r>
          </a:p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Voltage across R1, R3, R4 ?</a:t>
            </a:r>
          </a:p>
          <a:p>
            <a:pPr marL="0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baseline="-25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1538" y="1138977"/>
            <a:ext cx="5281529" cy="4565296"/>
            <a:chOff x="0" y="0"/>
            <a:chExt cx="1579879" cy="2925610"/>
          </a:xfrm>
        </p:grpSpPr>
        <p:cxnSp>
          <p:nvCxnSpPr>
            <p:cNvPr id="6" name="Line 22"/>
            <p:cNvCxnSpPr/>
            <p:nvPr/>
          </p:nvCxnSpPr>
          <p:spPr bwMode="auto">
            <a:xfrm>
              <a:off x="438912" y="285293"/>
              <a:ext cx="0" cy="2298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22"/>
            <p:cNvCxnSpPr/>
            <p:nvPr/>
          </p:nvCxnSpPr>
          <p:spPr bwMode="auto">
            <a:xfrm>
              <a:off x="409651" y="2340864"/>
              <a:ext cx="0" cy="2298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7"/>
            <p:cNvGrpSpPr/>
            <p:nvPr/>
          </p:nvGrpSpPr>
          <p:grpSpPr>
            <a:xfrm>
              <a:off x="0" y="0"/>
              <a:ext cx="1579879" cy="2925610"/>
              <a:chOff x="0" y="0"/>
              <a:chExt cx="1579879" cy="292561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0" y="504749"/>
                <a:ext cx="1579879" cy="1842485"/>
                <a:chOff x="0" y="0"/>
                <a:chExt cx="2574772" cy="2380783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0" y="25879"/>
                  <a:ext cx="753428" cy="2345559"/>
                  <a:chOff x="0" y="0"/>
                  <a:chExt cx="753428" cy="2345559"/>
                </a:xfrm>
              </p:grpSpPr>
              <p:sp>
                <p:nvSpPr>
                  <p:cNvPr id="28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4861" y="1586885"/>
                    <a:ext cx="624432" cy="346056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4832" y="758702"/>
                    <a:ext cx="658596" cy="47366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" name="Freeform 29"/>
                  <p:cNvSpPr>
                    <a:spLocks/>
                  </p:cNvSpPr>
                  <p:nvPr/>
                </p:nvSpPr>
                <p:spPr bwMode="auto">
                  <a:xfrm>
                    <a:off x="0" y="603849"/>
                    <a:ext cx="129363" cy="538982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31" name="Freeform 30"/>
                  <p:cNvSpPr>
                    <a:spLocks/>
                  </p:cNvSpPr>
                  <p:nvPr/>
                </p:nvSpPr>
                <p:spPr bwMode="auto">
                  <a:xfrm>
                    <a:off x="0" y="1449238"/>
                    <a:ext cx="129363" cy="538982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cxnSp>
                <p:nvCxnSpPr>
                  <p:cNvPr id="32" name="Line 17"/>
                  <p:cNvCxnSpPr/>
                  <p:nvPr/>
                </p:nvCxnSpPr>
                <p:spPr bwMode="auto">
                  <a:xfrm>
                    <a:off x="60385" y="1984075"/>
                    <a:ext cx="0" cy="36148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3" name="Line 18"/>
                  <p:cNvCxnSpPr/>
                  <p:nvPr/>
                </p:nvCxnSpPr>
                <p:spPr bwMode="auto">
                  <a:xfrm flipH="1" flipV="1">
                    <a:off x="51758" y="0"/>
                    <a:ext cx="8255" cy="60007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4" name="Line 19"/>
                  <p:cNvCxnSpPr/>
                  <p:nvPr/>
                </p:nvCxnSpPr>
                <p:spPr bwMode="auto">
                  <a:xfrm>
                    <a:off x="60385" y="1147313"/>
                    <a:ext cx="0" cy="2919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3" name="Line 23"/>
                <p:cNvCxnSpPr/>
                <p:nvPr/>
              </p:nvCxnSpPr>
              <p:spPr bwMode="auto">
                <a:xfrm flipV="1">
                  <a:off x="51758" y="2363637"/>
                  <a:ext cx="1380227" cy="1714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14" name="Group 13"/>
                <p:cNvGrpSpPr>
                  <a:grpSpLocks/>
                </p:cNvGrpSpPr>
                <p:nvPr/>
              </p:nvGrpSpPr>
              <p:grpSpPr bwMode="auto">
                <a:xfrm>
                  <a:off x="966157" y="8628"/>
                  <a:ext cx="1608615" cy="2346327"/>
                  <a:chOff x="7755" y="7154"/>
                  <a:chExt cx="3389" cy="4800"/>
                </a:xfrm>
              </p:grpSpPr>
              <p:sp>
                <p:nvSpPr>
                  <p:cNvPr id="1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14" y="9223"/>
                    <a:ext cx="1530" cy="94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49" y="9223"/>
                    <a:ext cx="1500" cy="84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r>
                      <a: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" name="Freeform 17"/>
                  <p:cNvSpPr>
                    <a:spLocks/>
                  </p:cNvSpPr>
                  <p:nvPr/>
                </p:nvSpPr>
                <p:spPr bwMode="auto">
                  <a:xfrm>
                    <a:off x="7755" y="8920"/>
                    <a:ext cx="289" cy="1163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" name="Freeform 18"/>
                  <p:cNvSpPr>
                    <a:spLocks/>
                  </p:cNvSpPr>
                  <p:nvPr/>
                </p:nvSpPr>
                <p:spPr bwMode="auto">
                  <a:xfrm>
                    <a:off x="9390" y="8920"/>
                    <a:ext cx="289" cy="1163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cxnSp>
                <p:nvCxnSpPr>
                  <p:cNvPr id="20" name="Line 29"/>
                  <p:cNvCxnSpPr/>
                  <p:nvPr/>
                </p:nvCxnSpPr>
                <p:spPr bwMode="auto">
                  <a:xfrm flipV="1">
                    <a:off x="7890" y="8369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1" name="Line 30"/>
                  <p:cNvCxnSpPr/>
                  <p:nvPr/>
                </p:nvCxnSpPr>
                <p:spPr bwMode="auto">
                  <a:xfrm flipV="1">
                    <a:off x="9525" y="8369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2" name="Line 31"/>
                  <p:cNvCxnSpPr/>
                  <p:nvPr/>
                </p:nvCxnSpPr>
                <p:spPr bwMode="auto">
                  <a:xfrm rot="10800000" flipV="1">
                    <a:off x="7890" y="10094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" name="Line 32"/>
                  <p:cNvCxnSpPr/>
                  <p:nvPr/>
                </p:nvCxnSpPr>
                <p:spPr bwMode="auto">
                  <a:xfrm rot="10800000" flipV="1">
                    <a:off x="9525" y="10094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4" name="Line 33"/>
                  <p:cNvCxnSpPr/>
                  <p:nvPr/>
                </p:nvCxnSpPr>
                <p:spPr bwMode="auto">
                  <a:xfrm>
                    <a:off x="8745" y="7154"/>
                    <a:ext cx="0" cy="121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5" name="Line 34"/>
                  <p:cNvCxnSpPr/>
                  <p:nvPr/>
                </p:nvCxnSpPr>
                <p:spPr bwMode="auto">
                  <a:xfrm flipV="1">
                    <a:off x="8745" y="10634"/>
                    <a:ext cx="0" cy="13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6" name="Line 35"/>
                  <p:cNvCxnSpPr/>
                  <p:nvPr/>
                </p:nvCxnSpPr>
                <p:spPr bwMode="auto">
                  <a:xfrm>
                    <a:off x="7905" y="8369"/>
                    <a:ext cx="160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7" name="Line 36"/>
                  <p:cNvCxnSpPr/>
                  <p:nvPr/>
                </p:nvCxnSpPr>
                <p:spPr bwMode="auto">
                  <a:xfrm rot="10800000">
                    <a:off x="7905" y="10634"/>
                    <a:ext cx="16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5" name="Line 23"/>
                <p:cNvCxnSpPr/>
                <p:nvPr/>
              </p:nvCxnSpPr>
              <p:spPr bwMode="auto">
                <a:xfrm flipV="1">
                  <a:off x="51758" y="0"/>
                  <a:ext cx="1380227" cy="1714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0" name="Text Box 2"/>
              <p:cNvSpPr txBox="1">
                <a:spLocks noChangeArrowheads="1"/>
              </p:cNvSpPr>
              <p:nvPr/>
            </p:nvSpPr>
            <p:spPr bwMode="auto">
              <a:xfrm>
                <a:off x="117043" y="0"/>
                <a:ext cx="643255" cy="295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Point A</a:t>
                </a:r>
              </a:p>
            </p:txBody>
          </p:sp>
          <p:sp>
            <p:nvSpPr>
              <p:cNvPr id="11" name="Text Box 2"/>
              <p:cNvSpPr txBox="1">
                <a:spLocks noChangeArrowheads="1"/>
              </p:cNvSpPr>
              <p:nvPr/>
            </p:nvSpPr>
            <p:spPr bwMode="auto">
              <a:xfrm>
                <a:off x="79377" y="2629758"/>
                <a:ext cx="643255" cy="295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Point B</a:t>
                </a:r>
              </a:p>
            </p:txBody>
          </p:sp>
        </p:grpSp>
      </p:grpSp>
      <p:sp>
        <p:nvSpPr>
          <p:cNvPr id="37" name="Up-Down Arrow 36"/>
          <p:cNvSpPr/>
          <p:nvPr/>
        </p:nvSpPr>
        <p:spPr>
          <a:xfrm>
            <a:off x="1051538" y="3446122"/>
            <a:ext cx="265357" cy="1176678"/>
          </a:xfrm>
          <a:prstGeom prst="upDownArrow">
            <a:avLst/>
          </a:prstGeom>
          <a:solidFill>
            <a:srgbClr val="00B050">
              <a:alpha val="53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-Down Arrow 37"/>
          <p:cNvSpPr/>
          <p:nvPr/>
        </p:nvSpPr>
        <p:spPr>
          <a:xfrm>
            <a:off x="8509549" y="3158398"/>
            <a:ext cx="185900" cy="463813"/>
          </a:xfrm>
          <a:prstGeom prst="upDownArrow">
            <a:avLst/>
          </a:prstGeom>
          <a:solidFill>
            <a:srgbClr val="00B050">
              <a:alpha val="53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6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39267" cy="487997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7827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Given: </a:t>
            </a:r>
          </a:p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Values for R1, R2, R3, R4</a:t>
            </a:r>
          </a:p>
          <a:p>
            <a:pPr marL="0" indent="0">
              <a:buNone/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Voltage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R2</a:t>
            </a:r>
            <a:endParaRPr lang="en-US" baseline="-25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Can we find</a:t>
            </a:r>
          </a:p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Current through R1, R2, R3, R4 ?</a:t>
            </a: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 marL="0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baseline="-25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1538" y="1138977"/>
            <a:ext cx="5281529" cy="4565296"/>
            <a:chOff x="0" y="0"/>
            <a:chExt cx="1579879" cy="2925610"/>
          </a:xfrm>
        </p:grpSpPr>
        <p:cxnSp>
          <p:nvCxnSpPr>
            <p:cNvPr id="6" name="Line 22"/>
            <p:cNvCxnSpPr/>
            <p:nvPr/>
          </p:nvCxnSpPr>
          <p:spPr bwMode="auto">
            <a:xfrm>
              <a:off x="438912" y="285293"/>
              <a:ext cx="0" cy="2298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22"/>
            <p:cNvCxnSpPr/>
            <p:nvPr/>
          </p:nvCxnSpPr>
          <p:spPr bwMode="auto">
            <a:xfrm>
              <a:off x="409651" y="2340864"/>
              <a:ext cx="0" cy="2298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7"/>
            <p:cNvGrpSpPr/>
            <p:nvPr/>
          </p:nvGrpSpPr>
          <p:grpSpPr>
            <a:xfrm>
              <a:off x="0" y="0"/>
              <a:ext cx="1579879" cy="2925610"/>
              <a:chOff x="0" y="0"/>
              <a:chExt cx="1579879" cy="292561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0" y="504749"/>
                <a:ext cx="1579879" cy="1842485"/>
                <a:chOff x="0" y="0"/>
                <a:chExt cx="2574772" cy="2380783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0" y="25879"/>
                  <a:ext cx="753428" cy="2345559"/>
                  <a:chOff x="0" y="0"/>
                  <a:chExt cx="753428" cy="2345559"/>
                </a:xfrm>
              </p:grpSpPr>
              <p:sp>
                <p:nvSpPr>
                  <p:cNvPr id="28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4861" y="1586885"/>
                    <a:ext cx="624432" cy="346056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4832" y="758702"/>
                    <a:ext cx="658596" cy="47366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" name="Freeform 29"/>
                  <p:cNvSpPr>
                    <a:spLocks/>
                  </p:cNvSpPr>
                  <p:nvPr/>
                </p:nvSpPr>
                <p:spPr bwMode="auto">
                  <a:xfrm>
                    <a:off x="0" y="603849"/>
                    <a:ext cx="129363" cy="538982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31" name="Freeform 30"/>
                  <p:cNvSpPr>
                    <a:spLocks/>
                  </p:cNvSpPr>
                  <p:nvPr/>
                </p:nvSpPr>
                <p:spPr bwMode="auto">
                  <a:xfrm>
                    <a:off x="0" y="1449238"/>
                    <a:ext cx="129363" cy="538982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cxnSp>
                <p:nvCxnSpPr>
                  <p:cNvPr id="32" name="Line 17"/>
                  <p:cNvCxnSpPr/>
                  <p:nvPr/>
                </p:nvCxnSpPr>
                <p:spPr bwMode="auto">
                  <a:xfrm>
                    <a:off x="60385" y="1984075"/>
                    <a:ext cx="0" cy="36148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3" name="Line 18"/>
                  <p:cNvCxnSpPr/>
                  <p:nvPr/>
                </p:nvCxnSpPr>
                <p:spPr bwMode="auto">
                  <a:xfrm flipH="1" flipV="1">
                    <a:off x="51758" y="0"/>
                    <a:ext cx="8255" cy="60007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4" name="Line 19"/>
                  <p:cNvCxnSpPr/>
                  <p:nvPr/>
                </p:nvCxnSpPr>
                <p:spPr bwMode="auto">
                  <a:xfrm>
                    <a:off x="60385" y="1147313"/>
                    <a:ext cx="0" cy="2919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3" name="Line 23"/>
                <p:cNvCxnSpPr/>
                <p:nvPr/>
              </p:nvCxnSpPr>
              <p:spPr bwMode="auto">
                <a:xfrm flipV="1">
                  <a:off x="51758" y="2363637"/>
                  <a:ext cx="1380227" cy="1714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14" name="Group 13"/>
                <p:cNvGrpSpPr>
                  <a:grpSpLocks/>
                </p:cNvGrpSpPr>
                <p:nvPr/>
              </p:nvGrpSpPr>
              <p:grpSpPr bwMode="auto">
                <a:xfrm>
                  <a:off x="966157" y="8628"/>
                  <a:ext cx="1608615" cy="2346327"/>
                  <a:chOff x="7755" y="7154"/>
                  <a:chExt cx="3389" cy="4800"/>
                </a:xfrm>
              </p:grpSpPr>
              <p:sp>
                <p:nvSpPr>
                  <p:cNvPr id="1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14" y="9223"/>
                    <a:ext cx="1530" cy="94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49" y="9223"/>
                    <a:ext cx="1500" cy="84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r>
                      <a: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" name="Freeform 17"/>
                  <p:cNvSpPr>
                    <a:spLocks/>
                  </p:cNvSpPr>
                  <p:nvPr/>
                </p:nvSpPr>
                <p:spPr bwMode="auto">
                  <a:xfrm>
                    <a:off x="7755" y="8920"/>
                    <a:ext cx="289" cy="1163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" name="Freeform 18"/>
                  <p:cNvSpPr>
                    <a:spLocks/>
                  </p:cNvSpPr>
                  <p:nvPr/>
                </p:nvSpPr>
                <p:spPr bwMode="auto">
                  <a:xfrm>
                    <a:off x="9390" y="8920"/>
                    <a:ext cx="289" cy="1163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cxnSp>
                <p:nvCxnSpPr>
                  <p:cNvPr id="20" name="Line 29"/>
                  <p:cNvCxnSpPr/>
                  <p:nvPr/>
                </p:nvCxnSpPr>
                <p:spPr bwMode="auto">
                  <a:xfrm flipV="1">
                    <a:off x="7890" y="8369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1" name="Line 30"/>
                  <p:cNvCxnSpPr/>
                  <p:nvPr/>
                </p:nvCxnSpPr>
                <p:spPr bwMode="auto">
                  <a:xfrm flipV="1">
                    <a:off x="9525" y="8369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2" name="Line 31"/>
                  <p:cNvCxnSpPr/>
                  <p:nvPr/>
                </p:nvCxnSpPr>
                <p:spPr bwMode="auto">
                  <a:xfrm rot="10800000" flipV="1">
                    <a:off x="7890" y="10094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" name="Line 32"/>
                  <p:cNvCxnSpPr/>
                  <p:nvPr/>
                </p:nvCxnSpPr>
                <p:spPr bwMode="auto">
                  <a:xfrm rot="10800000" flipV="1">
                    <a:off x="9525" y="10094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4" name="Line 33"/>
                  <p:cNvCxnSpPr/>
                  <p:nvPr/>
                </p:nvCxnSpPr>
                <p:spPr bwMode="auto">
                  <a:xfrm>
                    <a:off x="8745" y="7154"/>
                    <a:ext cx="0" cy="121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5" name="Line 34"/>
                  <p:cNvCxnSpPr/>
                  <p:nvPr/>
                </p:nvCxnSpPr>
                <p:spPr bwMode="auto">
                  <a:xfrm flipV="1">
                    <a:off x="8745" y="10634"/>
                    <a:ext cx="0" cy="13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6" name="Line 35"/>
                  <p:cNvCxnSpPr/>
                  <p:nvPr/>
                </p:nvCxnSpPr>
                <p:spPr bwMode="auto">
                  <a:xfrm>
                    <a:off x="7905" y="8369"/>
                    <a:ext cx="160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7" name="Line 36"/>
                  <p:cNvCxnSpPr/>
                  <p:nvPr/>
                </p:nvCxnSpPr>
                <p:spPr bwMode="auto">
                  <a:xfrm rot="10800000">
                    <a:off x="7905" y="10634"/>
                    <a:ext cx="16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5" name="Line 23"/>
                <p:cNvCxnSpPr/>
                <p:nvPr/>
              </p:nvCxnSpPr>
              <p:spPr bwMode="auto">
                <a:xfrm flipV="1">
                  <a:off x="51758" y="0"/>
                  <a:ext cx="1380227" cy="1714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0" name="Text Box 2"/>
              <p:cNvSpPr txBox="1">
                <a:spLocks noChangeArrowheads="1"/>
              </p:cNvSpPr>
              <p:nvPr/>
            </p:nvSpPr>
            <p:spPr bwMode="auto">
              <a:xfrm>
                <a:off x="117043" y="0"/>
                <a:ext cx="643255" cy="295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Point A</a:t>
                </a:r>
              </a:p>
            </p:txBody>
          </p:sp>
          <p:sp>
            <p:nvSpPr>
              <p:cNvPr id="11" name="Text Box 2"/>
              <p:cNvSpPr txBox="1">
                <a:spLocks noChangeArrowheads="1"/>
              </p:cNvSpPr>
              <p:nvPr/>
            </p:nvSpPr>
            <p:spPr bwMode="auto">
              <a:xfrm>
                <a:off x="79377" y="2629758"/>
                <a:ext cx="643255" cy="295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Point B</a:t>
                </a:r>
              </a:p>
            </p:txBody>
          </p:sp>
        </p:grpSp>
      </p:grpSp>
      <p:sp>
        <p:nvSpPr>
          <p:cNvPr id="37" name="Up-Down Arrow 36"/>
          <p:cNvSpPr/>
          <p:nvPr/>
        </p:nvSpPr>
        <p:spPr>
          <a:xfrm>
            <a:off x="1051538" y="3446122"/>
            <a:ext cx="265357" cy="1176678"/>
          </a:xfrm>
          <a:prstGeom prst="upDownArrow">
            <a:avLst/>
          </a:prstGeom>
          <a:solidFill>
            <a:srgbClr val="00B050">
              <a:alpha val="53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-Down Arrow 37"/>
          <p:cNvSpPr/>
          <p:nvPr/>
        </p:nvSpPr>
        <p:spPr>
          <a:xfrm>
            <a:off x="8509549" y="3158398"/>
            <a:ext cx="185900" cy="463813"/>
          </a:xfrm>
          <a:prstGeom prst="upDownArrow">
            <a:avLst/>
          </a:prstGeom>
          <a:solidFill>
            <a:srgbClr val="00B050">
              <a:alpha val="53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2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39267" cy="487997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7827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Given: </a:t>
            </a:r>
          </a:p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Values for R1, R2, R3, R4</a:t>
            </a:r>
          </a:p>
          <a:p>
            <a:pPr marL="0" indent="0">
              <a:buNone/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Voltage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R2</a:t>
            </a:r>
            <a:endParaRPr lang="en-US" baseline="-25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Can we find</a:t>
            </a:r>
          </a:p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Total Voltage from Point A to B ?</a:t>
            </a:r>
          </a:p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baseline="-25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1538" y="1138977"/>
            <a:ext cx="5281529" cy="4565296"/>
            <a:chOff x="0" y="0"/>
            <a:chExt cx="1579879" cy="2925610"/>
          </a:xfrm>
        </p:grpSpPr>
        <p:cxnSp>
          <p:nvCxnSpPr>
            <p:cNvPr id="6" name="Line 22"/>
            <p:cNvCxnSpPr/>
            <p:nvPr/>
          </p:nvCxnSpPr>
          <p:spPr bwMode="auto">
            <a:xfrm>
              <a:off x="438912" y="285293"/>
              <a:ext cx="0" cy="2298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22"/>
            <p:cNvCxnSpPr/>
            <p:nvPr/>
          </p:nvCxnSpPr>
          <p:spPr bwMode="auto">
            <a:xfrm>
              <a:off x="409651" y="2340864"/>
              <a:ext cx="0" cy="2298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7"/>
            <p:cNvGrpSpPr/>
            <p:nvPr/>
          </p:nvGrpSpPr>
          <p:grpSpPr>
            <a:xfrm>
              <a:off x="0" y="0"/>
              <a:ext cx="1579879" cy="2925610"/>
              <a:chOff x="0" y="0"/>
              <a:chExt cx="1579879" cy="292561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0" y="504749"/>
                <a:ext cx="1579879" cy="1842485"/>
                <a:chOff x="0" y="0"/>
                <a:chExt cx="2574772" cy="2380783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0" y="25879"/>
                  <a:ext cx="753428" cy="2345559"/>
                  <a:chOff x="0" y="0"/>
                  <a:chExt cx="753428" cy="2345559"/>
                </a:xfrm>
              </p:grpSpPr>
              <p:sp>
                <p:nvSpPr>
                  <p:cNvPr id="28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4861" y="1586885"/>
                    <a:ext cx="624432" cy="346056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4832" y="758702"/>
                    <a:ext cx="658596" cy="47366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" name="Freeform 29"/>
                  <p:cNvSpPr>
                    <a:spLocks/>
                  </p:cNvSpPr>
                  <p:nvPr/>
                </p:nvSpPr>
                <p:spPr bwMode="auto">
                  <a:xfrm>
                    <a:off x="0" y="603849"/>
                    <a:ext cx="129363" cy="538982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31" name="Freeform 30"/>
                  <p:cNvSpPr>
                    <a:spLocks/>
                  </p:cNvSpPr>
                  <p:nvPr/>
                </p:nvSpPr>
                <p:spPr bwMode="auto">
                  <a:xfrm>
                    <a:off x="0" y="1449238"/>
                    <a:ext cx="129363" cy="538982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cxnSp>
                <p:nvCxnSpPr>
                  <p:cNvPr id="32" name="Line 17"/>
                  <p:cNvCxnSpPr/>
                  <p:nvPr/>
                </p:nvCxnSpPr>
                <p:spPr bwMode="auto">
                  <a:xfrm>
                    <a:off x="60385" y="1984075"/>
                    <a:ext cx="0" cy="36148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3" name="Line 18"/>
                  <p:cNvCxnSpPr/>
                  <p:nvPr/>
                </p:nvCxnSpPr>
                <p:spPr bwMode="auto">
                  <a:xfrm flipH="1" flipV="1">
                    <a:off x="51758" y="0"/>
                    <a:ext cx="8255" cy="60007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4" name="Line 19"/>
                  <p:cNvCxnSpPr/>
                  <p:nvPr/>
                </p:nvCxnSpPr>
                <p:spPr bwMode="auto">
                  <a:xfrm>
                    <a:off x="60385" y="1147313"/>
                    <a:ext cx="0" cy="2919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3" name="Line 23"/>
                <p:cNvCxnSpPr/>
                <p:nvPr/>
              </p:nvCxnSpPr>
              <p:spPr bwMode="auto">
                <a:xfrm flipV="1">
                  <a:off x="51758" y="2363637"/>
                  <a:ext cx="1380227" cy="1714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14" name="Group 13"/>
                <p:cNvGrpSpPr>
                  <a:grpSpLocks/>
                </p:cNvGrpSpPr>
                <p:nvPr/>
              </p:nvGrpSpPr>
              <p:grpSpPr bwMode="auto">
                <a:xfrm>
                  <a:off x="966157" y="8628"/>
                  <a:ext cx="1608615" cy="2346327"/>
                  <a:chOff x="7755" y="7154"/>
                  <a:chExt cx="3389" cy="4800"/>
                </a:xfrm>
              </p:grpSpPr>
              <p:sp>
                <p:nvSpPr>
                  <p:cNvPr id="1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14" y="9223"/>
                    <a:ext cx="1530" cy="94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49" y="9223"/>
                    <a:ext cx="1500" cy="84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r>
                      <a: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" name="Freeform 17"/>
                  <p:cNvSpPr>
                    <a:spLocks/>
                  </p:cNvSpPr>
                  <p:nvPr/>
                </p:nvSpPr>
                <p:spPr bwMode="auto">
                  <a:xfrm>
                    <a:off x="7755" y="8920"/>
                    <a:ext cx="289" cy="1163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" name="Freeform 18"/>
                  <p:cNvSpPr>
                    <a:spLocks/>
                  </p:cNvSpPr>
                  <p:nvPr/>
                </p:nvSpPr>
                <p:spPr bwMode="auto">
                  <a:xfrm>
                    <a:off x="9390" y="8920"/>
                    <a:ext cx="289" cy="1163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cxnSp>
                <p:nvCxnSpPr>
                  <p:cNvPr id="20" name="Line 29"/>
                  <p:cNvCxnSpPr/>
                  <p:nvPr/>
                </p:nvCxnSpPr>
                <p:spPr bwMode="auto">
                  <a:xfrm flipV="1">
                    <a:off x="7890" y="8369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1" name="Line 30"/>
                  <p:cNvCxnSpPr/>
                  <p:nvPr/>
                </p:nvCxnSpPr>
                <p:spPr bwMode="auto">
                  <a:xfrm flipV="1">
                    <a:off x="9525" y="8369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2" name="Line 31"/>
                  <p:cNvCxnSpPr/>
                  <p:nvPr/>
                </p:nvCxnSpPr>
                <p:spPr bwMode="auto">
                  <a:xfrm rot="10800000" flipV="1">
                    <a:off x="7890" y="10094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" name="Line 32"/>
                  <p:cNvCxnSpPr/>
                  <p:nvPr/>
                </p:nvCxnSpPr>
                <p:spPr bwMode="auto">
                  <a:xfrm rot="10800000" flipV="1">
                    <a:off x="9525" y="10094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4" name="Line 33"/>
                  <p:cNvCxnSpPr/>
                  <p:nvPr/>
                </p:nvCxnSpPr>
                <p:spPr bwMode="auto">
                  <a:xfrm>
                    <a:off x="8745" y="7154"/>
                    <a:ext cx="0" cy="121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5" name="Line 34"/>
                  <p:cNvCxnSpPr/>
                  <p:nvPr/>
                </p:nvCxnSpPr>
                <p:spPr bwMode="auto">
                  <a:xfrm flipV="1">
                    <a:off x="8745" y="10634"/>
                    <a:ext cx="0" cy="13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6" name="Line 35"/>
                  <p:cNvCxnSpPr/>
                  <p:nvPr/>
                </p:nvCxnSpPr>
                <p:spPr bwMode="auto">
                  <a:xfrm>
                    <a:off x="7905" y="8369"/>
                    <a:ext cx="160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7" name="Line 36"/>
                  <p:cNvCxnSpPr/>
                  <p:nvPr/>
                </p:nvCxnSpPr>
                <p:spPr bwMode="auto">
                  <a:xfrm rot="10800000">
                    <a:off x="7905" y="10634"/>
                    <a:ext cx="16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5" name="Line 23"/>
                <p:cNvCxnSpPr/>
                <p:nvPr/>
              </p:nvCxnSpPr>
              <p:spPr bwMode="auto">
                <a:xfrm flipV="1">
                  <a:off x="51758" y="0"/>
                  <a:ext cx="1380227" cy="1714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0" name="Text Box 2"/>
              <p:cNvSpPr txBox="1">
                <a:spLocks noChangeArrowheads="1"/>
              </p:cNvSpPr>
              <p:nvPr/>
            </p:nvSpPr>
            <p:spPr bwMode="auto">
              <a:xfrm>
                <a:off x="117043" y="0"/>
                <a:ext cx="643255" cy="295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Point A</a:t>
                </a:r>
              </a:p>
            </p:txBody>
          </p:sp>
          <p:sp>
            <p:nvSpPr>
              <p:cNvPr id="11" name="Text Box 2"/>
              <p:cNvSpPr txBox="1">
                <a:spLocks noChangeArrowheads="1"/>
              </p:cNvSpPr>
              <p:nvPr/>
            </p:nvSpPr>
            <p:spPr bwMode="auto">
              <a:xfrm>
                <a:off x="79377" y="2629758"/>
                <a:ext cx="643255" cy="295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Point B</a:t>
                </a:r>
              </a:p>
            </p:txBody>
          </p:sp>
        </p:grpSp>
      </p:grpSp>
      <p:sp>
        <p:nvSpPr>
          <p:cNvPr id="37" name="Up-Down Arrow 36"/>
          <p:cNvSpPr/>
          <p:nvPr/>
        </p:nvSpPr>
        <p:spPr>
          <a:xfrm>
            <a:off x="1051538" y="3446122"/>
            <a:ext cx="265357" cy="1176678"/>
          </a:xfrm>
          <a:prstGeom prst="upDownArrow">
            <a:avLst/>
          </a:prstGeom>
          <a:solidFill>
            <a:srgbClr val="00B050">
              <a:alpha val="53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-Down Arrow 37"/>
          <p:cNvSpPr/>
          <p:nvPr/>
        </p:nvSpPr>
        <p:spPr>
          <a:xfrm>
            <a:off x="8509549" y="3158398"/>
            <a:ext cx="185900" cy="463813"/>
          </a:xfrm>
          <a:prstGeom prst="upDownArrow">
            <a:avLst/>
          </a:prstGeom>
          <a:solidFill>
            <a:srgbClr val="00B050">
              <a:alpha val="53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1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39267" cy="487997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7827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Given: </a:t>
            </a:r>
          </a:p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Values for R1, R2, R3, R4</a:t>
            </a:r>
          </a:p>
          <a:p>
            <a:pPr marL="0" indent="0">
              <a:buNone/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Voltage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R2</a:t>
            </a:r>
            <a:endParaRPr lang="en-US" baseline="-25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Can we find</a:t>
            </a:r>
          </a:p>
          <a:p>
            <a:pPr marL="0" indent="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Total Current from Point A to B ?</a:t>
            </a:r>
          </a:p>
          <a:p>
            <a:pPr marL="0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baseline="-25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1538" y="1138977"/>
            <a:ext cx="5281529" cy="4565296"/>
            <a:chOff x="0" y="0"/>
            <a:chExt cx="1579879" cy="2925610"/>
          </a:xfrm>
        </p:grpSpPr>
        <p:cxnSp>
          <p:nvCxnSpPr>
            <p:cNvPr id="6" name="Line 22"/>
            <p:cNvCxnSpPr/>
            <p:nvPr/>
          </p:nvCxnSpPr>
          <p:spPr bwMode="auto">
            <a:xfrm>
              <a:off x="438912" y="285293"/>
              <a:ext cx="0" cy="2298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22"/>
            <p:cNvCxnSpPr/>
            <p:nvPr/>
          </p:nvCxnSpPr>
          <p:spPr bwMode="auto">
            <a:xfrm>
              <a:off x="409651" y="2340864"/>
              <a:ext cx="0" cy="2298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7"/>
            <p:cNvGrpSpPr/>
            <p:nvPr/>
          </p:nvGrpSpPr>
          <p:grpSpPr>
            <a:xfrm>
              <a:off x="0" y="0"/>
              <a:ext cx="1579879" cy="2925610"/>
              <a:chOff x="0" y="0"/>
              <a:chExt cx="1579879" cy="292561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0" y="504749"/>
                <a:ext cx="1579879" cy="1842485"/>
                <a:chOff x="0" y="0"/>
                <a:chExt cx="2574772" cy="2380783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0" y="25879"/>
                  <a:ext cx="753428" cy="2345559"/>
                  <a:chOff x="0" y="0"/>
                  <a:chExt cx="753428" cy="2345559"/>
                </a:xfrm>
              </p:grpSpPr>
              <p:sp>
                <p:nvSpPr>
                  <p:cNvPr id="28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4861" y="1586885"/>
                    <a:ext cx="624432" cy="346056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4832" y="758702"/>
                    <a:ext cx="658596" cy="47366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" name="Freeform 29"/>
                  <p:cNvSpPr>
                    <a:spLocks/>
                  </p:cNvSpPr>
                  <p:nvPr/>
                </p:nvSpPr>
                <p:spPr bwMode="auto">
                  <a:xfrm>
                    <a:off x="0" y="603849"/>
                    <a:ext cx="129363" cy="538982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31" name="Freeform 30"/>
                  <p:cNvSpPr>
                    <a:spLocks/>
                  </p:cNvSpPr>
                  <p:nvPr/>
                </p:nvSpPr>
                <p:spPr bwMode="auto">
                  <a:xfrm>
                    <a:off x="0" y="1449238"/>
                    <a:ext cx="129363" cy="538982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cxnSp>
                <p:nvCxnSpPr>
                  <p:cNvPr id="32" name="Line 17"/>
                  <p:cNvCxnSpPr/>
                  <p:nvPr/>
                </p:nvCxnSpPr>
                <p:spPr bwMode="auto">
                  <a:xfrm>
                    <a:off x="60385" y="1984075"/>
                    <a:ext cx="0" cy="36148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3" name="Line 18"/>
                  <p:cNvCxnSpPr/>
                  <p:nvPr/>
                </p:nvCxnSpPr>
                <p:spPr bwMode="auto">
                  <a:xfrm flipH="1" flipV="1">
                    <a:off x="51758" y="0"/>
                    <a:ext cx="8255" cy="60007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4" name="Line 19"/>
                  <p:cNvCxnSpPr/>
                  <p:nvPr/>
                </p:nvCxnSpPr>
                <p:spPr bwMode="auto">
                  <a:xfrm>
                    <a:off x="60385" y="1147313"/>
                    <a:ext cx="0" cy="2919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3" name="Line 23"/>
                <p:cNvCxnSpPr/>
                <p:nvPr/>
              </p:nvCxnSpPr>
              <p:spPr bwMode="auto">
                <a:xfrm flipV="1">
                  <a:off x="51758" y="2363637"/>
                  <a:ext cx="1380227" cy="1714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14" name="Group 13"/>
                <p:cNvGrpSpPr>
                  <a:grpSpLocks/>
                </p:cNvGrpSpPr>
                <p:nvPr/>
              </p:nvGrpSpPr>
              <p:grpSpPr bwMode="auto">
                <a:xfrm>
                  <a:off x="966157" y="8628"/>
                  <a:ext cx="1608615" cy="2346327"/>
                  <a:chOff x="7755" y="7154"/>
                  <a:chExt cx="3389" cy="4800"/>
                </a:xfrm>
              </p:grpSpPr>
              <p:sp>
                <p:nvSpPr>
                  <p:cNvPr id="1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14" y="9223"/>
                    <a:ext cx="1530" cy="94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en-US" sz="2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49" y="9223"/>
                    <a:ext cx="1500" cy="84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sz="24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r>
                      <a: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" name="Freeform 17"/>
                  <p:cNvSpPr>
                    <a:spLocks/>
                  </p:cNvSpPr>
                  <p:nvPr/>
                </p:nvSpPr>
                <p:spPr bwMode="auto">
                  <a:xfrm>
                    <a:off x="7755" y="8920"/>
                    <a:ext cx="289" cy="1163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" name="Freeform 18"/>
                  <p:cNvSpPr>
                    <a:spLocks/>
                  </p:cNvSpPr>
                  <p:nvPr/>
                </p:nvSpPr>
                <p:spPr bwMode="auto">
                  <a:xfrm>
                    <a:off x="9390" y="8920"/>
                    <a:ext cx="289" cy="1163"/>
                  </a:xfrm>
                  <a:custGeom>
                    <a:avLst/>
                    <a:gdLst>
                      <a:gd name="T0" fmla="*/ 9965 w 20000"/>
                      <a:gd name="T1" fmla="*/ 0 h 20000"/>
                      <a:gd name="T2" fmla="*/ 19931 w 20000"/>
                      <a:gd name="T3" fmla="*/ 1427 h 20000"/>
                      <a:gd name="T4" fmla="*/ 0 w 20000"/>
                      <a:gd name="T5" fmla="*/ 4282 h 20000"/>
                      <a:gd name="T6" fmla="*/ 19931 w 20000"/>
                      <a:gd name="T7" fmla="*/ 7137 h 20000"/>
                      <a:gd name="T8" fmla="*/ 0 w 20000"/>
                      <a:gd name="T9" fmla="*/ 9991 h 20000"/>
                      <a:gd name="T10" fmla="*/ 19931 w 20000"/>
                      <a:gd name="T11" fmla="*/ 12846 h 20000"/>
                      <a:gd name="T12" fmla="*/ 0 w 20000"/>
                      <a:gd name="T13" fmla="*/ 15701 h 20000"/>
                      <a:gd name="T14" fmla="*/ 19931 w 20000"/>
                      <a:gd name="T15" fmla="*/ 18555 h 20000"/>
                      <a:gd name="T16" fmla="*/ 9965 w 20000"/>
                      <a:gd name="T17" fmla="*/ 19983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0000" h="20000">
                        <a:moveTo>
                          <a:pt x="9965" y="0"/>
                        </a:moveTo>
                        <a:lnTo>
                          <a:pt x="19931" y="1427"/>
                        </a:lnTo>
                        <a:lnTo>
                          <a:pt x="0" y="4282"/>
                        </a:lnTo>
                        <a:lnTo>
                          <a:pt x="19931" y="7137"/>
                        </a:lnTo>
                        <a:lnTo>
                          <a:pt x="0" y="9991"/>
                        </a:lnTo>
                        <a:lnTo>
                          <a:pt x="19931" y="12846"/>
                        </a:lnTo>
                        <a:lnTo>
                          <a:pt x="0" y="15701"/>
                        </a:lnTo>
                        <a:lnTo>
                          <a:pt x="19931" y="18555"/>
                        </a:lnTo>
                        <a:lnTo>
                          <a:pt x="9965" y="19983"/>
                        </a:lnTo>
                      </a:path>
                    </a:pathLst>
                  </a:custGeom>
                  <a:noFill/>
                  <a:ln w="9525" cap="flat">
                    <a:solidFill>
                      <a:srgbClr val="000000"/>
                    </a:solidFill>
                    <a:prstDash val="solid"/>
                    <a:round/>
                    <a:headEnd type="none" w="sm" len="med"/>
                    <a:tailEnd type="non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dirty="0"/>
                  </a:p>
                </p:txBody>
              </p:sp>
              <p:cxnSp>
                <p:nvCxnSpPr>
                  <p:cNvPr id="20" name="Line 29"/>
                  <p:cNvCxnSpPr/>
                  <p:nvPr/>
                </p:nvCxnSpPr>
                <p:spPr bwMode="auto">
                  <a:xfrm flipV="1">
                    <a:off x="7890" y="8369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1" name="Line 30"/>
                  <p:cNvCxnSpPr/>
                  <p:nvPr/>
                </p:nvCxnSpPr>
                <p:spPr bwMode="auto">
                  <a:xfrm flipV="1">
                    <a:off x="9525" y="8369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2" name="Line 31"/>
                  <p:cNvCxnSpPr/>
                  <p:nvPr/>
                </p:nvCxnSpPr>
                <p:spPr bwMode="auto">
                  <a:xfrm rot="10800000" flipV="1">
                    <a:off x="7890" y="10094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" name="Line 32"/>
                  <p:cNvCxnSpPr/>
                  <p:nvPr/>
                </p:nvCxnSpPr>
                <p:spPr bwMode="auto">
                  <a:xfrm rot="10800000" flipV="1">
                    <a:off x="9525" y="10094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4" name="Line 33"/>
                  <p:cNvCxnSpPr/>
                  <p:nvPr/>
                </p:nvCxnSpPr>
                <p:spPr bwMode="auto">
                  <a:xfrm>
                    <a:off x="8745" y="7154"/>
                    <a:ext cx="0" cy="121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5" name="Line 34"/>
                  <p:cNvCxnSpPr/>
                  <p:nvPr/>
                </p:nvCxnSpPr>
                <p:spPr bwMode="auto">
                  <a:xfrm flipV="1">
                    <a:off x="8745" y="10634"/>
                    <a:ext cx="0" cy="13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6" name="Line 35"/>
                  <p:cNvCxnSpPr/>
                  <p:nvPr/>
                </p:nvCxnSpPr>
                <p:spPr bwMode="auto">
                  <a:xfrm>
                    <a:off x="7905" y="8369"/>
                    <a:ext cx="160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7" name="Line 36"/>
                  <p:cNvCxnSpPr/>
                  <p:nvPr/>
                </p:nvCxnSpPr>
                <p:spPr bwMode="auto">
                  <a:xfrm rot="10800000">
                    <a:off x="7905" y="10634"/>
                    <a:ext cx="16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5" name="Line 23"/>
                <p:cNvCxnSpPr/>
                <p:nvPr/>
              </p:nvCxnSpPr>
              <p:spPr bwMode="auto">
                <a:xfrm flipV="1">
                  <a:off x="51758" y="0"/>
                  <a:ext cx="1380227" cy="1714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0" name="Text Box 2"/>
              <p:cNvSpPr txBox="1">
                <a:spLocks noChangeArrowheads="1"/>
              </p:cNvSpPr>
              <p:nvPr/>
            </p:nvSpPr>
            <p:spPr bwMode="auto">
              <a:xfrm>
                <a:off x="117043" y="0"/>
                <a:ext cx="643255" cy="295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Point A</a:t>
                </a:r>
              </a:p>
            </p:txBody>
          </p:sp>
          <p:sp>
            <p:nvSpPr>
              <p:cNvPr id="11" name="Text Box 2"/>
              <p:cNvSpPr txBox="1">
                <a:spLocks noChangeArrowheads="1"/>
              </p:cNvSpPr>
              <p:nvPr/>
            </p:nvSpPr>
            <p:spPr bwMode="auto">
              <a:xfrm>
                <a:off x="79377" y="2629758"/>
                <a:ext cx="643255" cy="295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Point B</a:t>
                </a:r>
              </a:p>
            </p:txBody>
          </p:sp>
        </p:grpSp>
      </p:grpSp>
      <p:sp>
        <p:nvSpPr>
          <p:cNvPr id="37" name="Up-Down Arrow 36"/>
          <p:cNvSpPr/>
          <p:nvPr/>
        </p:nvSpPr>
        <p:spPr>
          <a:xfrm>
            <a:off x="1051538" y="3446122"/>
            <a:ext cx="265357" cy="1176678"/>
          </a:xfrm>
          <a:prstGeom prst="upDownArrow">
            <a:avLst/>
          </a:prstGeom>
          <a:solidFill>
            <a:srgbClr val="00B050">
              <a:alpha val="53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-Down Arrow 37"/>
          <p:cNvSpPr/>
          <p:nvPr/>
        </p:nvSpPr>
        <p:spPr>
          <a:xfrm>
            <a:off x="8509549" y="3158398"/>
            <a:ext cx="185900" cy="463813"/>
          </a:xfrm>
          <a:prstGeom prst="upDownArrow">
            <a:avLst/>
          </a:prstGeom>
          <a:solidFill>
            <a:srgbClr val="00B050">
              <a:alpha val="53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0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223</Words>
  <Application>Microsoft Office PowerPoint</Application>
  <PresentationFormat>Widescreen</PresentationFormat>
  <Paragraphs>95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Office Theme</vt:lpstr>
      <vt:lpstr>What If 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If ?</dc:title>
  <dc:creator>User</dc:creator>
  <cp:lastModifiedBy>User</cp:lastModifiedBy>
  <cp:revision>13</cp:revision>
  <dcterms:created xsi:type="dcterms:W3CDTF">2016-08-26T06:48:21Z</dcterms:created>
  <dcterms:modified xsi:type="dcterms:W3CDTF">2016-08-26T07:32:16Z</dcterms:modified>
</cp:coreProperties>
</file>