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1" r:id="rId2"/>
  </p:sldMasterIdLst>
  <p:notesMasterIdLst>
    <p:notesMasterId r:id="rId68"/>
  </p:notesMasterIdLst>
  <p:sldIdLst>
    <p:sldId id="256" r:id="rId3"/>
    <p:sldId id="257" r:id="rId4"/>
    <p:sldId id="258" r:id="rId5"/>
    <p:sldId id="259" r:id="rId6"/>
    <p:sldId id="303" r:id="rId7"/>
    <p:sldId id="260" r:id="rId8"/>
    <p:sldId id="261" r:id="rId9"/>
    <p:sldId id="262" r:id="rId10"/>
    <p:sldId id="263" r:id="rId11"/>
    <p:sldId id="305" r:id="rId12"/>
    <p:sldId id="264" r:id="rId13"/>
    <p:sldId id="302" r:id="rId14"/>
    <p:sldId id="539" r:id="rId15"/>
    <p:sldId id="265" r:id="rId16"/>
    <p:sldId id="530" r:id="rId17"/>
    <p:sldId id="266" r:id="rId18"/>
    <p:sldId id="529" r:id="rId19"/>
    <p:sldId id="541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346" r:id="rId41"/>
    <p:sldId id="348" r:id="rId42"/>
    <p:sldId id="531" r:id="rId43"/>
    <p:sldId id="532" r:id="rId44"/>
    <p:sldId id="533" r:id="rId45"/>
    <p:sldId id="534" r:id="rId46"/>
    <p:sldId id="535" r:id="rId47"/>
    <p:sldId id="536" r:id="rId48"/>
    <p:sldId id="537" r:id="rId49"/>
    <p:sldId id="538" r:id="rId50"/>
    <p:sldId id="351" r:id="rId51"/>
    <p:sldId id="352" r:id="rId52"/>
    <p:sldId id="287" r:id="rId53"/>
    <p:sldId id="288" r:id="rId54"/>
    <p:sldId id="289" r:id="rId55"/>
    <p:sldId id="290" r:id="rId56"/>
    <p:sldId id="291" r:id="rId57"/>
    <p:sldId id="292" r:id="rId58"/>
    <p:sldId id="293" r:id="rId59"/>
    <p:sldId id="294" r:id="rId60"/>
    <p:sldId id="295" r:id="rId61"/>
    <p:sldId id="296" r:id="rId62"/>
    <p:sldId id="297" r:id="rId63"/>
    <p:sldId id="298" r:id="rId64"/>
    <p:sldId id="299" r:id="rId65"/>
    <p:sldId id="300" r:id="rId66"/>
    <p:sldId id="301" r:id="rId6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gelis hristidis" initials="vh" lastIdx="2" clrIdx="0">
    <p:extLst>
      <p:ext uri="{19B8F6BF-5375-455C-9EA6-DF929625EA0E}">
        <p15:presenceInfo xmlns:p15="http://schemas.microsoft.com/office/powerpoint/2012/main" userId="4f311c13892de8a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AE24DA3-0AA1-4007-8D57-997486CA4F1D}">
  <a:tblStyle styleId="{EAE24DA3-0AA1-4007-8D57-997486CA4F1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086" autoAdjust="0"/>
  </p:normalViewPr>
  <p:slideViewPr>
    <p:cSldViewPr snapToGrid="0">
      <p:cViewPr varScale="1">
        <p:scale>
          <a:sx n="87" d="100"/>
          <a:sy n="87" d="100"/>
        </p:scale>
        <p:origin x="3922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sad, T.K." userId="381749ac-760a-4b8f-b8cd-abae9548f910" providerId="ADAL" clId="{5E28AF62-FE57-4CEE-941E-97FA747D0E35}"/>
    <pc:docChg chg="undo custSel addSld delSld modSld">
      <pc:chgData name="Prasad, T.K." userId="381749ac-760a-4b8f-b8cd-abae9548f910" providerId="ADAL" clId="{5E28AF62-FE57-4CEE-941E-97FA747D0E35}" dt="2022-04-19T19:16:49.729" v="830"/>
      <pc:docMkLst>
        <pc:docMk/>
      </pc:docMkLst>
      <pc:sldChg chg="modSp">
        <pc:chgData name="Prasad, T.K." userId="381749ac-760a-4b8f-b8cd-abae9548f910" providerId="ADAL" clId="{5E28AF62-FE57-4CEE-941E-97FA747D0E35}" dt="2022-04-19T18:58:40.513" v="666" actId="207"/>
        <pc:sldMkLst>
          <pc:docMk/>
          <pc:sldMk cId="0" sldId="256"/>
        </pc:sldMkLst>
        <pc:spChg chg="mod">
          <ac:chgData name="Prasad, T.K." userId="381749ac-760a-4b8f-b8cd-abae9548f910" providerId="ADAL" clId="{5E28AF62-FE57-4CEE-941E-97FA747D0E35}" dt="2022-04-19T18:58:07.802" v="611" actId="20577"/>
          <ac:spMkLst>
            <pc:docMk/>
            <pc:sldMk cId="0" sldId="256"/>
            <ac:spMk id="57" creationId="{00000000-0000-0000-0000-000000000000}"/>
          </ac:spMkLst>
        </pc:spChg>
        <pc:spChg chg="mod">
          <ac:chgData name="Prasad, T.K." userId="381749ac-760a-4b8f-b8cd-abae9548f910" providerId="ADAL" clId="{5E28AF62-FE57-4CEE-941E-97FA747D0E35}" dt="2022-04-19T18:58:40.513" v="666" actId="207"/>
          <ac:spMkLst>
            <pc:docMk/>
            <pc:sldMk cId="0" sldId="256"/>
            <ac:spMk id="58" creationId="{00000000-0000-0000-0000-000000000000}"/>
          </ac:spMkLst>
        </pc:spChg>
      </pc:sldChg>
      <pc:sldChg chg="modTransition">
        <pc:chgData name="Prasad, T.K." userId="381749ac-760a-4b8f-b8cd-abae9548f910" providerId="ADAL" clId="{5E28AF62-FE57-4CEE-941E-97FA747D0E35}" dt="2022-04-19T18:33:32.231" v="12"/>
        <pc:sldMkLst>
          <pc:docMk/>
          <pc:sldMk cId="0" sldId="257"/>
        </pc:sldMkLst>
      </pc:sldChg>
      <pc:sldChg chg="modTransition">
        <pc:chgData name="Prasad, T.K." userId="381749ac-760a-4b8f-b8cd-abae9548f910" providerId="ADAL" clId="{5E28AF62-FE57-4CEE-941E-97FA747D0E35}" dt="2022-04-19T18:33:26.001" v="11"/>
        <pc:sldMkLst>
          <pc:docMk/>
          <pc:sldMk cId="0" sldId="258"/>
        </pc:sldMkLst>
      </pc:sldChg>
      <pc:sldChg chg="modTransition">
        <pc:chgData name="Prasad, T.K." userId="381749ac-760a-4b8f-b8cd-abae9548f910" providerId="ADAL" clId="{5E28AF62-FE57-4CEE-941E-97FA747D0E35}" dt="2022-04-19T18:34:50.320" v="13"/>
        <pc:sldMkLst>
          <pc:docMk/>
          <pc:sldMk cId="0" sldId="260"/>
        </pc:sldMkLst>
      </pc:sldChg>
      <pc:sldChg chg="modTransition">
        <pc:chgData name="Prasad, T.K." userId="381749ac-760a-4b8f-b8cd-abae9548f910" providerId="ADAL" clId="{5E28AF62-FE57-4CEE-941E-97FA747D0E35}" dt="2022-04-19T18:34:55.548" v="14"/>
        <pc:sldMkLst>
          <pc:docMk/>
          <pc:sldMk cId="0" sldId="261"/>
        </pc:sldMkLst>
      </pc:sldChg>
      <pc:sldChg chg="addSp modSp">
        <pc:chgData name="Prasad, T.K." userId="381749ac-760a-4b8f-b8cd-abae9548f910" providerId="ADAL" clId="{5E28AF62-FE57-4CEE-941E-97FA747D0E35}" dt="2022-04-19T18:40:17.963" v="75" actId="207"/>
        <pc:sldMkLst>
          <pc:docMk/>
          <pc:sldMk cId="0" sldId="262"/>
        </pc:sldMkLst>
        <pc:spChg chg="add mod">
          <ac:chgData name="Prasad, T.K." userId="381749ac-760a-4b8f-b8cd-abae9548f910" providerId="ADAL" clId="{5E28AF62-FE57-4CEE-941E-97FA747D0E35}" dt="2022-04-19T18:40:17.963" v="75" actId="207"/>
          <ac:spMkLst>
            <pc:docMk/>
            <pc:sldMk cId="0" sldId="262"/>
            <ac:spMk id="2" creationId="{FB98815F-549D-4449-B460-3A1510CB224D}"/>
          </ac:spMkLst>
        </pc:spChg>
      </pc:sldChg>
      <pc:sldChg chg="addSp modSp">
        <pc:chgData name="Prasad, T.K." userId="381749ac-760a-4b8f-b8cd-abae9548f910" providerId="ADAL" clId="{5E28AF62-FE57-4CEE-941E-97FA747D0E35}" dt="2022-04-19T18:59:38.474" v="669" actId="207"/>
        <pc:sldMkLst>
          <pc:docMk/>
          <pc:sldMk cId="0" sldId="264"/>
        </pc:sldMkLst>
        <pc:spChg chg="add mod">
          <ac:chgData name="Prasad, T.K." userId="381749ac-760a-4b8f-b8cd-abae9548f910" providerId="ADAL" clId="{5E28AF62-FE57-4CEE-941E-97FA747D0E35}" dt="2022-04-19T18:59:38.474" v="669" actId="207"/>
          <ac:spMkLst>
            <pc:docMk/>
            <pc:sldMk cId="0" sldId="264"/>
            <ac:spMk id="2" creationId="{633221E9-8E87-4F56-B4C4-4178A8CD334B}"/>
          </ac:spMkLst>
        </pc:spChg>
        <pc:spChg chg="mod">
          <ac:chgData name="Prasad, T.K." userId="381749ac-760a-4b8f-b8cd-abae9548f910" providerId="ADAL" clId="{5E28AF62-FE57-4CEE-941E-97FA747D0E35}" dt="2022-04-19T18:59:21.272" v="668" actId="207"/>
          <ac:spMkLst>
            <pc:docMk/>
            <pc:sldMk cId="0" sldId="264"/>
            <ac:spMk id="142" creationId="{00000000-0000-0000-0000-000000000000}"/>
          </ac:spMkLst>
        </pc:spChg>
      </pc:sldChg>
      <pc:sldChg chg="modTransition">
        <pc:chgData name="Prasad, T.K." userId="381749ac-760a-4b8f-b8cd-abae9548f910" providerId="ADAL" clId="{5E28AF62-FE57-4CEE-941E-97FA747D0E35}" dt="2022-04-19T19:06:05.847" v="767"/>
        <pc:sldMkLst>
          <pc:docMk/>
          <pc:sldMk cId="0" sldId="267"/>
        </pc:sldMkLst>
      </pc:sldChg>
      <pc:sldChg chg="addSp modSp">
        <pc:chgData name="Prasad, T.K." userId="381749ac-760a-4b8f-b8cd-abae9548f910" providerId="ADAL" clId="{5E28AF62-FE57-4CEE-941E-97FA747D0E35}" dt="2022-04-19T19:07:19.320" v="803" actId="1076"/>
        <pc:sldMkLst>
          <pc:docMk/>
          <pc:sldMk cId="0" sldId="268"/>
        </pc:sldMkLst>
        <pc:spChg chg="add mod">
          <ac:chgData name="Prasad, T.K." userId="381749ac-760a-4b8f-b8cd-abae9548f910" providerId="ADAL" clId="{5E28AF62-FE57-4CEE-941E-97FA747D0E35}" dt="2022-04-19T19:07:19.320" v="803" actId="1076"/>
          <ac:spMkLst>
            <pc:docMk/>
            <pc:sldMk cId="0" sldId="268"/>
            <ac:spMk id="2" creationId="{A39F589E-DBDA-4366-9A16-AF9B454C3D69}"/>
          </ac:spMkLst>
        </pc:spChg>
      </pc:sldChg>
      <pc:sldChg chg="modTransition">
        <pc:chgData name="Prasad, T.K." userId="381749ac-760a-4b8f-b8cd-abae9548f910" providerId="ADAL" clId="{5E28AF62-FE57-4CEE-941E-97FA747D0E35}" dt="2022-04-19T19:10:29.456" v="804"/>
        <pc:sldMkLst>
          <pc:docMk/>
          <pc:sldMk cId="0" sldId="269"/>
        </pc:sldMkLst>
      </pc:sldChg>
      <pc:sldChg chg="modTransition">
        <pc:chgData name="Prasad, T.K." userId="381749ac-760a-4b8f-b8cd-abae9548f910" providerId="ADAL" clId="{5E28AF62-FE57-4CEE-941E-97FA747D0E35}" dt="2022-04-19T19:10:51.800" v="805"/>
        <pc:sldMkLst>
          <pc:docMk/>
          <pc:sldMk cId="0" sldId="271"/>
        </pc:sldMkLst>
      </pc:sldChg>
      <pc:sldChg chg="modTransition">
        <pc:chgData name="Prasad, T.K." userId="381749ac-760a-4b8f-b8cd-abae9548f910" providerId="ADAL" clId="{5E28AF62-FE57-4CEE-941E-97FA747D0E35}" dt="2022-04-19T19:10:54.272" v="806"/>
        <pc:sldMkLst>
          <pc:docMk/>
          <pc:sldMk cId="0" sldId="272"/>
        </pc:sldMkLst>
      </pc:sldChg>
      <pc:sldChg chg="modTransition">
        <pc:chgData name="Prasad, T.K." userId="381749ac-760a-4b8f-b8cd-abae9548f910" providerId="ADAL" clId="{5E28AF62-FE57-4CEE-941E-97FA747D0E35}" dt="2022-04-19T19:11:06.894" v="807"/>
        <pc:sldMkLst>
          <pc:docMk/>
          <pc:sldMk cId="0" sldId="273"/>
        </pc:sldMkLst>
      </pc:sldChg>
      <pc:sldChg chg="modTransition">
        <pc:chgData name="Prasad, T.K." userId="381749ac-760a-4b8f-b8cd-abae9548f910" providerId="ADAL" clId="{5E28AF62-FE57-4CEE-941E-97FA747D0E35}" dt="2022-04-19T19:11:13.786" v="808"/>
        <pc:sldMkLst>
          <pc:docMk/>
          <pc:sldMk cId="0" sldId="274"/>
        </pc:sldMkLst>
      </pc:sldChg>
      <pc:sldChg chg="modTransition">
        <pc:chgData name="Prasad, T.K." userId="381749ac-760a-4b8f-b8cd-abae9548f910" providerId="ADAL" clId="{5E28AF62-FE57-4CEE-941E-97FA747D0E35}" dt="2022-04-19T19:11:17.494" v="809"/>
        <pc:sldMkLst>
          <pc:docMk/>
          <pc:sldMk cId="0" sldId="275"/>
        </pc:sldMkLst>
      </pc:sldChg>
      <pc:sldChg chg="modTransition">
        <pc:chgData name="Prasad, T.K." userId="381749ac-760a-4b8f-b8cd-abae9548f910" providerId="ADAL" clId="{5E28AF62-FE57-4CEE-941E-97FA747D0E35}" dt="2022-04-19T19:11:36.744" v="811"/>
        <pc:sldMkLst>
          <pc:docMk/>
          <pc:sldMk cId="0" sldId="276"/>
        </pc:sldMkLst>
      </pc:sldChg>
      <pc:sldChg chg="modTransition">
        <pc:chgData name="Prasad, T.K." userId="381749ac-760a-4b8f-b8cd-abae9548f910" providerId="ADAL" clId="{5E28AF62-FE57-4CEE-941E-97FA747D0E35}" dt="2022-04-19T19:12:24.597" v="812"/>
        <pc:sldMkLst>
          <pc:docMk/>
          <pc:sldMk cId="0" sldId="277"/>
        </pc:sldMkLst>
      </pc:sldChg>
      <pc:sldChg chg="modTransition">
        <pc:chgData name="Prasad, T.K." userId="381749ac-760a-4b8f-b8cd-abae9548f910" providerId="ADAL" clId="{5E28AF62-FE57-4CEE-941E-97FA747D0E35}" dt="2022-04-19T19:14:19.873" v="813"/>
        <pc:sldMkLst>
          <pc:docMk/>
          <pc:sldMk cId="0" sldId="280"/>
        </pc:sldMkLst>
      </pc:sldChg>
      <pc:sldChg chg="modTransition">
        <pc:chgData name="Prasad, T.K." userId="381749ac-760a-4b8f-b8cd-abae9548f910" providerId="ADAL" clId="{5E28AF62-FE57-4CEE-941E-97FA747D0E35}" dt="2022-04-19T19:14:25.117" v="814"/>
        <pc:sldMkLst>
          <pc:docMk/>
          <pc:sldMk cId="0" sldId="281"/>
        </pc:sldMkLst>
      </pc:sldChg>
      <pc:sldChg chg="modTransition">
        <pc:chgData name="Prasad, T.K." userId="381749ac-760a-4b8f-b8cd-abae9548f910" providerId="ADAL" clId="{5E28AF62-FE57-4CEE-941E-97FA747D0E35}" dt="2022-04-19T19:14:28.520" v="815"/>
        <pc:sldMkLst>
          <pc:docMk/>
          <pc:sldMk cId="0" sldId="282"/>
        </pc:sldMkLst>
      </pc:sldChg>
      <pc:sldChg chg="modTransition">
        <pc:chgData name="Prasad, T.K." userId="381749ac-760a-4b8f-b8cd-abae9548f910" providerId="ADAL" clId="{5E28AF62-FE57-4CEE-941E-97FA747D0E35}" dt="2022-04-19T19:14:42.545" v="816"/>
        <pc:sldMkLst>
          <pc:docMk/>
          <pc:sldMk cId="0" sldId="284"/>
        </pc:sldMkLst>
      </pc:sldChg>
      <pc:sldChg chg="modTransition">
        <pc:chgData name="Prasad, T.K." userId="381749ac-760a-4b8f-b8cd-abae9548f910" providerId="ADAL" clId="{5E28AF62-FE57-4CEE-941E-97FA747D0E35}" dt="2022-04-19T19:15:21.408" v="817"/>
        <pc:sldMkLst>
          <pc:docMk/>
          <pc:sldMk cId="0" sldId="286"/>
        </pc:sldMkLst>
      </pc:sldChg>
      <pc:sldChg chg="modTransition">
        <pc:chgData name="Prasad, T.K." userId="381749ac-760a-4b8f-b8cd-abae9548f910" providerId="ADAL" clId="{5E28AF62-FE57-4CEE-941E-97FA747D0E35}" dt="2022-04-19T19:15:26.274" v="818"/>
        <pc:sldMkLst>
          <pc:docMk/>
          <pc:sldMk cId="0" sldId="287"/>
        </pc:sldMkLst>
      </pc:sldChg>
      <pc:sldChg chg="modTransition">
        <pc:chgData name="Prasad, T.K." userId="381749ac-760a-4b8f-b8cd-abae9548f910" providerId="ADAL" clId="{5E28AF62-FE57-4CEE-941E-97FA747D0E35}" dt="2022-04-19T19:15:33.032" v="819"/>
        <pc:sldMkLst>
          <pc:docMk/>
          <pc:sldMk cId="0" sldId="288"/>
        </pc:sldMkLst>
      </pc:sldChg>
      <pc:sldChg chg="modTransition">
        <pc:chgData name="Prasad, T.K." userId="381749ac-760a-4b8f-b8cd-abae9548f910" providerId="ADAL" clId="{5E28AF62-FE57-4CEE-941E-97FA747D0E35}" dt="2022-04-19T19:15:36.368" v="820"/>
        <pc:sldMkLst>
          <pc:docMk/>
          <pc:sldMk cId="0" sldId="289"/>
        </pc:sldMkLst>
      </pc:sldChg>
      <pc:sldChg chg="modTransition">
        <pc:chgData name="Prasad, T.K." userId="381749ac-760a-4b8f-b8cd-abae9548f910" providerId="ADAL" clId="{5E28AF62-FE57-4CEE-941E-97FA747D0E35}" dt="2022-04-19T19:15:38.402" v="821"/>
        <pc:sldMkLst>
          <pc:docMk/>
          <pc:sldMk cId="0" sldId="290"/>
        </pc:sldMkLst>
      </pc:sldChg>
      <pc:sldChg chg="modTransition">
        <pc:chgData name="Prasad, T.K." userId="381749ac-760a-4b8f-b8cd-abae9548f910" providerId="ADAL" clId="{5E28AF62-FE57-4CEE-941E-97FA747D0E35}" dt="2022-04-19T19:15:45.723" v="822"/>
        <pc:sldMkLst>
          <pc:docMk/>
          <pc:sldMk cId="0" sldId="291"/>
        </pc:sldMkLst>
      </pc:sldChg>
      <pc:sldChg chg="modTransition">
        <pc:chgData name="Prasad, T.K." userId="381749ac-760a-4b8f-b8cd-abae9548f910" providerId="ADAL" clId="{5E28AF62-FE57-4CEE-941E-97FA747D0E35}" dt="2022-04-19T19:15:59.477" v="823"/>
        <pc:sldMkLst>
          <pc:docMk/>
          <pc:sldMk cId="0" sldId="292"/>
        </pc:sldMkLst>
      </pc:sldChg>
      <pc:sldChg chg="modTransition">
        <pc:chgData name="Prasad, T.K." userId="381749ac-760a-4b8f-b8cd-abae9548f910" providerId="ADAL" clId="{5E28AF62-FE57-4CEE-941E-97FA747D0E35}" dt="2022-04-19T19:16:02.670" v="824"/>
        <pc:sldMkLst>
          <pc:docMk/>
          <pc:sldMk cId="0" sldId="293"/>
        </pc:sldMkLst>
      </pc:sldChg>
      <pc:sldChg chg="modTransition">
        <pc:chgData name="Prasad, T.K." userId="381749ac-760a-4b8f-b8cd-abae9548f910" providerId="ADAL" clId="{5E28AF62-FE57-4CEE-941E-97FA747D0E35}" dt="2022-04-19T19:16:05.951" v="825"/>
        <pc:sldMkLst>
          <pc:docMk/>
          <pc:sldMk cId="0" sldId="294"/>
        </pc:sldMkLst>
      </pc:sldChg>
      <pc:sldChg chg="modTransition">
        <pc:chgData name="Prasad, T.K." userId="381749ac-760a-4b8f-b8cd-abae9548f910" providerId="ADAL" clId="{5E28AF62-FE57-4CEE-941E-97FA747D0E35}" dt="2022-04-19T19:16:26.657" v="826"/>
        <pc:sldMkLst>
          <pc:docMk/>
          <pc:sldMk cId="0" sldId="296"/>
        </pc:sldMkLst>
      </pc:sldChg>
      <pc:sldChg chg="modTransition">
        <pc:chgData name="Prasad, T.K." userId="381749ac-760a-4b8f-b8cd-abae9548f910" providerId="ADAL" clId="{5E28AF62-FE57-4CEE-941E-97FA747D0E35}" dt="2022-04-19T19:16:31.788" v="827"/>
        <pc:sldMkLst>
          <pc:docMk/>
          <pc:sldMk cId="0" sldId="297"/>
        </pc:sldMkLst>
      </pc:sldChg>
      <pc:sldChg chg="modTransition">
        <pc:chgData name="Prasad, T.K." userId="381749ac-760a-4b8f-b8cd-abae9548f910" providerId="ADAL" clId="{5E28AF62-FE57-4CEE-941E-97FA747D0E35}" dt="2022-04-19T19:16:36.136" v="828"/>
        <pc:sldMkLst>
          <pc:docMk/>
          <pc:sldMk cId="0" sldId="298"/>
        </pc:sldMkLst>
      </pc:sldChg>
      <pc:sldChg chg="modTransition">
        <pc:chgData name="Prasad, T.K." userId="381749ac-760a-4b8f-b8cd-abae9548f910" providerId="ADAL" clId="{5E28AF62-FE57-4CEE-941E-97FA747D0E35}" dt="2022-04-19T19:16:42.151" v="829"/>
        <pc:sldMkLst>
          <pc:docMk/>
          <pc:sldMk cId="0" sldId="299"/>
        </pc:sldMkLst>
      </pc:sldChg>
      <pc:sldChg chg="modTransition">
        <pc:chgData name="Prasad, T.K." userId="381749ac-760a-4b8f-b8cd-abae9548f910" providerId="ADAL" clId="{5E28AF62-FE57-4CEE-941E-97FA747D0E35}" dt="2022-04-19T19:16:49.729" v="830"/>
        <pc:sldMkLst>
          <pc:docMk/>
          <pc:sldMk cId="0" sldId="300"/>
        </pc:sldMkLst>
      </pc:sldChg>
      <pc:sldChg chg="addSp modSp add">
        <pc:chgData name="Prasad, T.K." userId="381749ac-760a-4b8f-b8cd-abae9548f910" providerId="ADAL" clId="{5E28AF62-FE57-4CEE-941E-97FA747D0E35}" dt="2022-04-19T19:00:40.464" v="674" actId="1076"/>
        <pc:sldMkLst>
          <pc:docMk/>
          <pc:sldMk cId="1513206708" sldId="302"/>
        </pc:sldMkLst>
        <pc:spChg chg="mod">
          <ac:chgData name="Prasad, T.K." userId="381749ac-760a-4b8f-b8cd-abae9548f910" providerId="ADAL" clId="{5E28AF62-FE57-4CEE-941E-97FA747D0E35}" dt="2022-04-19T18:59:53.394" v="671" actId="20577"/>
          <ac:spMkLst>
            <pc:docMk/>
            <pc:sldMk cId="1513206708" sldId="302"/>
            <ac:spMk id="2" creationId="{D9256F0D-082D-453A-94E8-DAA8CC58A6C8}"/>
          </ac:spMkLst>
        </pc:spChg>
        <pc:spChg chg="add mod">
          <ac:chgData name="Prasad, T.K." userId="381749ac-760a-4b8f-b8cd-abae9548f910" providerId="ADAL" clId="{5E28AF62-FE57-4CEE-941E-97FA747D0E35}" dt="2022-04-19T19:00:40.464" v="674" actId="1076"/>
          <ac:spMkLst>
            <pc:docMk/>
            <pc:sldMk cId="1513206708" sldId="302"/>
            <ac:spMk id="3" creationId="{4392690D-03FA-4435-8348-9E86B42F7DA8}"/>
          </ac:spMkLst>
        </pc:spChg>
      </pc:sldChg>
      <pc:sldChg chg="delSp modSp add">
        <pc:chgData name="Prasad, T.K." userId="381749ac-760a-4b8f-b8cd-abae9548f910" providerId="ADAL" clId="{5E28AF62-FE57-4CEE-941E-97FA747D0E35}" dt="2022-04-19T18:49:38.231" v="152" actId="1076"/>
        <pc:sldMkLst>
          <pc:docMk/>
          <pc:sldMk cId="2556782777" sldId="303"/>
        </pc:sldMkLst>
        <pc:spChg chg="mod">
          <ac:chgData name="Prasad, T.K." userId="381749ac-760a-4b8f-b8cd-abae9548f910" providerId="ADAL" clId="{5E28AF62-FE57-4CEE-941E-97FA747D0E35}" dt="2022-04-19T18:49:38.231" v="152" actId="1076"/>
          <ac:spMkLst>
            <pc:docMk/>
            <pc:sldMk cId="2556782777" sldId="303"/>
            <ac:spMk id="641" creationId="{00000000-0000-0000-0000-000000000000}"/>
          </ac:spMkLst>
        </pc:spChg>
        <pc:spChg chg="del">
          <ac:chgData name="Prasad, T.K." userId="381749ac-760a-4b8f-b8cd-abae9548f910" providerId="ADAL" clId="{5E28AF62-FE57-4CEE-941E-97FA747D0E35}" dt="2022-04-19T18:49:32.532" v="151"/>
          <ac:spMkLst>
            <pc:docMk/>
            <pc:sldMk cId="2556782777" sldId="303"/>
            <ac:spMk id="642" creationId="{00000000-0000-0000-0000-000000000000}"/>
          </ac:spMkLst>
        </pc:spChg>
      </pc:sldChg>
      <pc:sldChg chg="modSp add del">
        <pc:chgData name="Prasad, T.K." userId="381749ac-760a-4b8f-b8cd-abae9548f910" providerId="ADAL" clId="{5E28AF62-FE57-4CEE-941E-97FA747D0E35}" dt="2022-04-19T18:59:06.437" v="667" actId="2696"/>
        <pc:sldMkLst>
          <pc:docMk/>
          <pc:sldMk cId="3914577903" sldId="304"/>
        </pc:sldMkLst>
        <pc:spChg chg="mod">
          <ac:chgData name="Prasad, T.K." userId="381749ac-760a-4b8f-b8cd-abae9548f910" providerId="ADAL" clId="{5E28AF62-FE57-4CEE-941E-97FA747D0E35}" dt="2022-04-19T18:50:46.770" v="176" actId="20577"/>
          <ac:spMkLst>
            <pc:docMk/>
            <pc:sldMk cId="3914577903" sldId="304"/>
            <ac:spMk id="2" creationId="{87CEB5B2-0B2A-4A67-BE8C-132D8FC2E027}"/>
          </ac:spMkLst>
        </pc:spChg>
      </pc:sldChg>
      <pc:sldChg chg="modSp add">
        <pc:chgData name="Prasad, T.K." userId="381749ac-760a-4b8f-b8cd-abae9548f910" providerId="ADAL" clId="{5E28AF62-FE57-4CEE-941E-97FA747D0E35}" dt="2022-04-19T18:56:27.716" v="583" actId="207"/>
        <pc:sldMkLst>
          <pc:docMk/>
          <pc:sldMk cId="3947635212" sldId="305"/>
        </pc:sldMkLst>
        <pc:spChg chg="mod">
          <ac:chgData name="Prasad, T.K." userId="381749ac-760a-4b8f-b8cd-abae9548f910" providerId="ADAL" clId="{5E28AF62-FE57-4CEE-941E-97FA747D0E35}" dt="2022-04-19T18:51:28.372" v="207" actId="122"/>
          <ac:spMkLst>
            <pc:docMk/>
            <pc:sldMk cId="3947635212" sldId="305"/>
            <ac:spMk id="2" creationId="{79DAA4AE-8759-40BD-8180-47807E489C4B}"/>
          </ac:spMkLst>
        </pc:spChg>
        <pc:spChg chg="mod">
          <ac:chgData name="Prasad, T.K." userId="381749ac-760a-4b8f-b8cd-abae9548f910" providerId="ADAL" clId="{5E28AF62-FE57-4CEE-941E-97FA747D0E35}" dt="2022-04-19T18:52:58.566" v="364" actId="207"/>
          <ac:spMkLst>
            <pc:docMk/>
            <pc:sldMk cId="3947635212" sldId="305"/>
            <ac:spMk id="3" creationId="{6BD365E0-C474-4F41-9C0C-E060CD60282F}"/>
          </ac:spMkLst>
        </pc:spChg>
        <pc:spChg chg="mod">
          <ac:chgData name="Prasad, T.K." userId="381749ac-760a-4b8f-b8cd-abae9548f910" providerId="ADAL" clId="{5E28AF62-FE57-4CEE-941E-97FA747D0E35}" dt="2022-04-19T18:56:27.716" v="583" actId="207"/>
          <ac:spMkLst>
            <pc:docMk/>
            <pc:sldMk cId="3947635212" sldId="305"/>
            <ac:spMk id="4" creationId="{9F9A4490-AF0B-46E5-9169-4E7A3D0F4FEA}"/>
          </ac:spMkLst>
        </pc:spChg>
      </pc:sldChg>
      <pc:sldChg chg="addSp modSp">
        <pc:chgData name="Prasad, T.K." userId="381749ac-760a-4b8f-b8cd-abae9548f910" providerId="ADAL" clId="{5E28AF62-FE57-4CEE-941E-97FA747D0E35}" dt="2022-04-19T19:05:55.553" v="766" actId="1076"/>
        <pc:sldMkLst>
          <pc:docMk/>
          <pc:sldMk cId="1023474893" sldId="529"/>
        </pc:sldMkLst>
        <pc:spChg chg="mod">
          <ac:chgData name="Prasad, T.K." userId="381749ac-760a-4b8f-b8cd-abae9548f910" providerId="ADAL" clId="{5E28AF62-FE57-4CEE-941E-97FA747D0E35}" dt="2022-04-19T19:05:36.564" v="741" actId="20577"/>
          <ac:spMkLst>
            <pc:docMk/>
            <pc:sldMk cId="1023474893" sldId="529"/>
            <ac:spMk id="11" creationId="{00000000-0000-0000-0000-000000000000}"/>
          </ac:spMkLst>
        </pc:spChg>
        <pc:spChg chg="add mod">
          <ac:chgData name="Prasad, T.K." userId="381749ac-760a-4b8f-b8cd-abae9548f910" providerId="ADAL" clId="{5E28AF62-FE57-4CEE-941E-97FA747D0E35}" dt="2022-04-19T19:05:55.553" v="766" actId="1076"/>
          <ac:spMkLst>
            <pc:docMk/>
            <pc:sldMk cId="1023474893" sldId="529"/>
            <ac:spMk id="20" creationId="{47BA9D36-9A6F-405B-93CD-EBA0588DFDE4}"/>
          </ac:spMkLst>
        </pc:spChg>
      </pc:sldChg>
      <pc:sldChg chg="modSp add del">
        <pc:chgData name="Prasad, T.K." userId="381749ac-760a-4b8f-b8cd-abae9548f910" providerId="ADAL" clId="{5E28AF62-FE57-4CEE-941E-97FA747D0E35}" dt="2022-04-19T19:05:17.329" v="738" actId="207"/>
        <pc:sldMkLst>
          <pc:docMk/>
          <pc:sldMk cId="3103434972" sldId="530"/>
        </pc:sldMkLst>
        <pc:spChg chg="mod">
          <ac:chgData name="Prasad, T.K." userId="381749ac-760a-4b8f-b8cd-abae9548f910" providerId="ADAL" clId="{5E28AF62-FE57-4CEE-941E-97FA747D0E35}" dt="2022-04-19T19:05:17.329" v="738" actId="207"/>
          <ac:spMkLst>
            <pc:docMk/>
            <pc:sldMk cId="3103434972" sldId="530"/>
            <ac:spMk id="11" creationId="{00000000-0000-0000-0000-000000000000}"/>
          </ac:spMkLst>
        </pc:spChg>
      </pc:sldChg>
    </pc:docChg>
  </pc:docChgLst>
  <pc:docChgLst>
    <pc:chgData name="Prasad, T.K." userId="381749ac-760a-4b8f-b8cd-abae9548f910" providerId="ADAL" clId="{C7D54E4B-03DA-417E-86EF-62424B0E2CE3}"/>
    <pc:docChg chg="undo custSel addSld delSld modSld">
      <pc:chgData name="Prasad, T.K." userId="381749ac-760a-4b8f-b8cd-abae9548f910" providerId="ADAL" clId="{C7D54E4B-03DA-417E-86EF-62424B0E2CE3}" dt="2022-04-19T21:06:37.498" v="738" actId="20577"/>
      <pc:docMkLst>
        <pc:docMk/>
      </pc:docMkLst>
      <pc:sldChg chg="modNotesTx">
        <pc:chgData name="Prasad, T.K." userId="381749ac-760a-4b8f-b8cd-abae9548f910" providerId="ADAL" clId="{C7D54E4B-03DA-417E-86EF-62424B0E2CE3}" dt="2022-04-19T20:55:02.541" v="597" actId="20577"/>
        <pc:sldMkLst>
          <pc:docMk/>
          <pc:sldMk cId="0" sldId="256"/>
        </pc:sldMkLst>
      </pc:sldChg>
      <pc:sldChg chg="modSp modAnim">
        <pc:chgData name="Prasad, T.K." userId="381749ac-760a-4b8f-b8cd-abae9548f910" providerId="ADAL" clId="{C7D54E4B-03DA-417E-86EF-62424B0E2CE3}" dt="2022-04-19T21:02:26.996" v="715" actId="20577"/>
        <pc:sldMkLst>
          <pc:docMk/>
          <pc:sldMk cId="0" sldId="262"/>
        </pc:sldMkLst>
        <pc:spChg chg="mod">
          <ac:chgData name="Prasad, T.K." userId="381749ac-760a-4b8f-b8cd-abae9548f910" providerId="ADAL" clId="{C7D54E4B-03DA-417E-86EF-62424B0E2CE3}" dt="2022-04-19T21:02:26.996" v="715" actId="20577"/>
          <ac:spMkLst>
            <pc:docMk/>
            <pc:sldMk cId="0" sldId="262"/>
            <ac:spMk id="2" creationId="{FB98815F-549D-4449-B460-3A1510CB224D}"/>
          </ac:spMkLst>
        </pc:spChg>
        <pc:grpChg chg="mod">
          <ac:chgData name="Prasad, T.K." userId="381749ac-760a-4b8f-b8cd-abae9548f910" providerId="ADAL" clId="{C7D54E4B-03DA-417E-86EF-62424B0E2CE3}" dt="2022-04-19T21:00:15.490" v="696" actId="1076"/>
          <ac:grpSpMkLst>
            <pc:docMk/>
            <pc:sldMk cId="0" sldId="262"/>
            <ac:grpSpMk id="105" creationId="{00000000-0000-0000-0000-000000000000}"/>
          </ac:grpSpMkLst>
        </pc:grpChg>
      </pc:sldChg>
      <pc:sldChg chg="modSp">
        <pc:chgData name="Prasad, T.K." userId="381749ac-760a-4b8f-b8cd-abae9548f910" providerId="ADAL" clId="{C7D54E4B-03DA-417E-86EF-62424B0E2CE3}" dt="2022-04-19T21:06:37.498" v="738" actId="20577"/>
        <pc:sldMkLst>
          <pc:docMk/>
          <pc:sldMk cId="0" sldId="265"/>
        </pc:sldMkLst>
        <pc:spChg chg="mod">
          <ac:chgData name="Prasad, T.K." userId="381749ac-760a-4b8f-b8cd-abae9548f910" providerId="ADAL" clId="{C7D54E4B-03DA-417E-86EF-62424B0E2CE3}" dt="2022-04-19T21:06:37.498" v="738" actId="20577"/>
          <ac:spMkLst>
            <pc:docMk/>
            <pc:sldMk cId="0" sldId="265"/>
            <ac:spMk id="158" creationId="{00000000-0000-0000-0000-000000000000}"/>
          </ac:spMkLst>
        </pc:spChg>
      </pc:sldChg>
      <pc:sldChg chg="modTransition">
        <pc:chgData name="Prasad, T.K." userId="381749ac-760a-4b8f-b8cd-abae9548f910" providerId="ADAL" clId="{C7D54E4B-03DA-417E-86EF-62424B0E2CE3}" dt="2022-04-19T19:25:13.808" v="3"/>
        <pc:sldMkLst>
          <pc:docMk/>
          <pc:sldMk cId="0" sldId="291"/>
        </pc:sldMkLst>
      </pc:sldChg>
      <pc:sldChg chg="modSp">
        <pc:chgData name="Prasad, T.K." userId="381749ac-760a-4b8f-b8cd-abae9548f910" providerId="ADAL" clId="{C7D54E4B-03DA-417E-86EF-62424B0E2CE3}" dt="2022-04-19T21:04:43.199" v="723" actId="20577"/>
        <pc:sldMkLst>
          <pc:docMk/>
          <pc:sldMk cId="1513206708" sldId="302"/>
        </pc:sldMkLst>
        <pc:spChg chg="mod">
          <ac:chgData name="Prasad, T.K." userId="381749ac-760a-4b8f-b8cd-abae9548f910" providerId="ADAL" clId="{C7D54E4B-03DA-417E-86EF-62424B0E2CE3}" dt="2022-04-19T21:04:43.199" v="723" actId="20577"/>
          <ac:spMkLst>
            <pc:docMk/>
            <pc:sldMk cId="1513206708" sldId="302"/>
            <ac:spMk id="3" creationId="{4392690D-03FA-4435-8348-9E86B42F7DA8}"/>
          </ac:spMkLst>
        </pc:spChg>
      </pc:sldChg>
      <pc:sldChg chg="modSp">
        <pc:chgData name="Prasad, T.K." userId="381749ac-760a-4b8f-b8cd-abae9548f910" providerId="ADAL" clId="{C7D54E4B-03DA-417E-86EF-62424B0E2CE3}" dt="2022-04-19T21:03:33.271" v="718" actId="207"/>
        <pc:sldMkLst>
          <pc:docMk/>
          <pc:sldMk cId="3947635212" sldId="305"/>
        </pc:sldMkLst>
        <pc:spChg chg="mod">
          <ac:chgData name="Prasad, T.K." userId="381749ac-760a-4b8f-b8cd-abae9548f910" providerId="ADAL" clId="{C7D54E4B-03DA-417E-86EF-62424B0E2CE3}" dt="2022-04-19T21:03:33.271" v="718" actId="207"/>
          <ac:spMkLst>
            <pc:docMk/>
            <pc:sldMk cId="3947635212" sldId="305"/>
            <ac:spMk id="3" creationId="{6BD365E0-C474-4F41-9C0C-E060CD60282F}"/>
          </ac:spMkLst>
        </pc:spChg>
        <pc:spChg chg="mod">
          <ac:chgData name="Prasad, T.K." userId="381749ac-760a-4b8f-b8cd-abae9548f910" providerId="ADAL" clId="{C7D54E4B-03DA-417E-86EF-62424B0E2CE3}" dt="2022-04-19T21:03:28.983" v="717" actId="207"/>
          <ac:spMkLst>
            <pc:docMk/>
            <pc:sldMk cId="3947635212" sldId="305"/>
            <ac:spMk id="4" creationId="{9F9A4490-AF0B-46E5-9169-4E7A3D0F4FEA}"/>
          </ac:spMkLst>
        </pc:spChg>
      </pc:sldChg>
      <pc:sldChg chg="del">
        <pc:chgData name="Prasad, T.K." userId="381749ac-760a-4b8f-b8cd-abae9548f910" providerId="ADAL" clId="{C7D54E4B-03DA-417E-86EF-62424B0E2CE3}" dt="2022-04-19T19:21:37.971" v="1"/>
        <pc:sldMkLst>
          <pc:docMk/>
          <pc:sldMk cId="1018005385" sldId="346"/>
        </pc:sldMkLst>
      </pc:sldChg>
      <pc:sldChg chg="del">
        <pc:chgData name="Prasad, T.K." userId="381749ac-760a-4b8f-b8cd-abae9548f910" providerId="ADAL" clId="{C7D54E4B-03DA-417E-86EF-62424B0E2CE3}" dt="2022-04-19T19:21:37.971" v="1"/>
        <pc:sldMkLst>
          <pc:docMk/>
          <pc:sldMk cId="2871831935" sldId="348"/>
        </pc:sldMkLst>
      </pc:sldChg>
      <pc:sldChg chg="addSp delSp modSp modTransition">
        <pc:chgData name="Prasad, T.K." userId="381749ac-760a-4b8f-b8cd-abae9548f910" providerId="ADAL" clId="{C7D54E4B-03DA-417E-86EF-62424B0E2CE3}" dt="2022-04-19T20:07:31.882" v="75"/>
        <pc:sldMkLst>
          <pc:docMk/>
          <pc:sldMk cId="1023474893" sldId="529"/>
        </pc:sldMkLst>
        <pc:spChg chg="add del mod">
          <ac:chgData name="Prasad, T.K." userId="381749ac-760a-4b8f-b8cd-abae9548f910" providerId="ADAL" clId="{C7D54E4B-03DA-417E-86EF-62424B0E2CE3}" dt="2022-04-19T20:07:31.882" v="75"/>
          <ac:spMkLst>
            <pc:docMk/>
            <pc:sldMk cId="1023474893" sldId="529"/>
            <ac:spMk id="2" creationId="{9201EA7D-577D-4AFD-B3E8-AFDC647B99F0}"/>
          </ac:spMkLst>
        </pc:spChg>
      </pc:sldChg>
      <pc:sldChg chg="del">
        <pc:chgData name="Prasad, T.K." userId="381749ac-760a-4b8f-b8cd-abae9548f910" providerId="ADAL" clId="{C7D54E4B-03DA-417E-86EF-62424B0E2CE3}" dt="2022-04-19T19:21:37.971" v="1"/>
        <pc:sldMkLst>
          <pc:docMk/>
          <pc:sldMk cId="1909725252" sldId="531"/>
        </pc:sldMkLst>
      </pc:sldChg>
      <pc:sldChg chg="del">
        <pc:chgData name="Prasad, T.K." userId="381749ac-760a-4b8f-b8cd-abae9548f910" providerId="ADAL" clId="{C7D54E4B-03DA-417E-86EF-62424B0E2CE3}" dt="2022-04-19T19:21:37.971" v="1"/>
        <pc:sldMkLst>
          <pc:docMk/>
          <pc:sldMk cId="569108410" sldId="532"/>
        </pc:sldMkLst>
      </pc:sldChg>
      <pc:sldChg chg="del">
        <pc:chgData name="Prasad, T.K." userId="381749ac-760a-4b8f-b8cd-abae9548f910" providerId="ADAL" clId="{C7D54E4B-03DA-417E-86EF-62424B0E2CE3}" dt="2022-04-19T19:21:37.971" v="1"/>
        <pc:sldMkLst>
          <pc:docMk/>
          <pc:sldMk cId="2111315031" sldId="533"/>
        </pc:sldMkLst>
      </pc:sldChg>
      <pc:sldChg chg="del">
        <pc:chgData name="Prasad, T.K." userId="381749ac-760a-4b8f-b8cd-abae9548f910" providerId="ADAL" clId="{C7D54E4B-03DA-417E-86EF-62424B0E2CE3}" dt="2022-04-19T19:21:37.971" v="1"/>
        <pc:sldMkLst>
          <pc:docMk/>
          <pc:sldMk cId="3141818398" sldId="534"/>
        </pc:sldMkLst>
      </pc:sldChg>
      <pc:sldChg chg="del">
        <pc:chgData name="Prasad, T.K." userId="381749ac-760a-4b8f-b8cd-abae9548f910" providerId="ADAL" clId="{C7D54E4B-03DA-417E-86EF-62424B0E2CE3}" dt="2022-04-19T19:21:37.971" v="1"/>
        <pc:sldMkLst>
          <pc:docMk/>
          <pc:sldMk cId="1753065185" sldId="535"/>
        </pc:sldMkLst>
      </pc:sldChg>
      <pc:sldChg chg="del">
        <pc:chgData name="Prasad, T.K." userId="381749ac-760a-4b8f-b8cd-abae9548f910" providerId="ADAL" clId="{C7D54E4B-03DA-417E-86EF-62424B0E2CE3}" dt="2022-04-19T19:21:37.971" v="1"/>
        <pc:sldMkLst>
          <pc:docMk/>
          <pc:sldMk cId="2760264604" sldId="536"/>
        </pc:sldMkLst>
      </pc:sldChg>
      <pc:sldChg chg="del">
        <pc:chgData name="Prasad, T.K." userId="381749ac-760a-4b8f-b8cd-abae9548f910" providerId="ADAL" clId="{C7D54E4B-03DA-417E-86EF-62424B0E2CE3}" dt="2022-04-19T19:21:37.971" v="1"/>
        <pc:sldMkLst>
          <pc:docMk/>
          <pc:sldMk cId="1131028797" sldId="537"/>
        </pc:sldMkLst>
      </pc:sldChg>
      <pc:sldChg chg="del">
        <pc:chgData name="Prasad, T.K." userId="381749ac-760a-4b8f-b8cd-abae9548f910" providerId="ADAL" clId="{C7D54E4B-03DA-417E-86EF-62424B0E2CE3}" dt="2022-04-19T19:21:37.971" v="1"/>
        <pc:sldMkLst>
          <pc:docMk/>
          <pc:sldMk cId="1024205001" sldId="538"/>
        </pc:sldMkLst>
      </pc:sldChg>
      <pc:sldChg chg="addSp modSp add">
        <pc:chgData name="Prasad, T.K." userId="381749ac-760a-4b8f-b8cd-abae9548f910" providerId="ADAL" clId="{C7D54E4B-03DA-417E-86EF-62424B0E2CE3}" dt="2022-04-19T20:03:39.706" v="73" actId="113"/>
        <pc:sldMkLst>
          <pc:docMk/>
          <pc:sldMk cId="3266268938" sldId="539"/>
        </pc:sldMkLst>
        <pc:spChg chg="mod">
          <ac:chgData name="Prasad, T.K." userId="381749ac-760a-4b8f-b8cd-abae9548f910" providerId="ADAL" clId="{C7D54E4B-03DA-417E-86EF-62424B0E2CE3}" dt="2022-04-19T19:58:03.168" v="6" actId="122"/>
          <ac:spMkLst>
            <pc:docMk/>
            <pc:sldMk cId="3266268938" sldId="539"/>
            <ac:spMk id="2" creationId="{FE22C7A2-E389-441E-8E1C-569A5FA72776}"/>
          </ac:spMkLst>
        </pc:spChg>
        <pc:spChg chg="add mod">
          <ac:chgData name="Prasad, T.K." userId="381749ac-760a-4b8f-b8cd-abae9548f910" providerId="ADAL" clId="{C7D54E4B-03DA-417E-86EF-62424B0E2CE3}" dt="2022-04-19T20:03:39.706" v="73" actId="113"/>
          <ac:spMkLst>
            <pc:docMk/>
            <pc:sldMk cId="3266268938" sldId="539"/>
            <ac:spMk id="3" creationId="{F0A5F0C2-6802-4C9F-B7D9-8926FF628B39}"/>
          </ac:spMkLst>
        </pc:spChg>
      </pc:sldChg>
      <pc:sldChg chg="del">
        <pc:chgData name="Prasad, T.K." userId="381749ac-760a-4b8f-b8cd-abae9548f910" providerId="ADAL" clId="{C7D54E4B-03DA-417E-86EF-62424B0E2CE3}" dt="2022-04-19T19:24:13.257" v="2" actId="2696"/>
        <pc:sldMkLst>
          <pc:docMk/>
          <pc:sldMk cId="4018216409" sldId="539"/>
        </pc:sldMkLst>
      </pc:sldChg>
      <pc:sldChg chg="add del">
        <pc:chgData name="Prasad, T.K." userId="381749ac-760a-4b8f-b8cd-abae9548f910" providerId="ADAL" clId="{C7D54E4B-03DA-417E-86EF-62424B0E2CE3}" dt="2022-04-19T20:08:28.482" v="78" actId="2696"/>
        <pc:sldMkLst>
          <pc:docMk/>
          <pc:sldMk cId="3279904149" sldId="540"/>
        </pc:sldMkLst>
      </pc:sldChg>
      <pc:sldChg chg="addSp modSp add">
        <pc:chgData name="Prasad, T.K." userId="381749ac-760a-4b8f-b8cd-abae9548f910" providerId="ADAL" clId="{C7D54E4B-03DA-417E-86EF-62424B0E2CE3}" dt="2022-04-19T20:11:45.086" v="143" actId="20577"/>
        <pc:sldMkLst>
          <pc:docMk/>
          <pc:sldMk cId="3901379636" sldId="541"/>
        </pc:sldMkLst>
        <pc:spChg chg="mod">
          <ac:chgData name="Prasad, T.K." userId="381749ac-760a-4b8f-b8cd-abae9548f910" providerId="ADAL" clId="{C7D54E4B-03DA-417E-86EF-62424B0E2CE3}" dt="2022-04-19T20:11:45.086" v="143" actId="20577"/>
          <ac:spMkLst>
            <pc:docMk/>
            <pc:sldMk cId="3901379636" sldId="541"/>
            <ac:spMk id="2" creationId="{8AEC7072-97A6-43CB-962C-B9B399FB7A43}"/>
          </ac:spMkLst>
        </pc:spChg>
        <pc:picChg chg="add mod">
          <ac:chgData name="Prasad, T.K." userId="381749ac-760a-4b8f-b8cd-abae9548f910" providerId="ADAL" clId="{C7D54E4B-03DA-417E-86EF-62424B0E2CE3}" dt="2022-04-19T20:09:09.644" v="81" actId="1076"/>
          <ac:picMkLst>
            <pc:docMk/>
            <pc:sldMk cId="3901379636" sldId="541"/>
            <ac:picMk id="3" creationId="{C6825B16-F727-4BF7-A3B9-06A6E7FD2F0A}"/>
          </ac:picMkLst>
        </pc:picChg>
      </pc:sldChg>
    </pc:docChg>
  </pc:docChgLst>
  <pc:docChgLst>
    <pc:chgData name="Prasad, T.K." userId="381749ac-760a-4b8f-b8cd-abae9548f910" providerId="ADAL" clId="{181270CF-25A6-486B-B9CC-FCFFAF81B55E}"/>
    <pc:docChg chg="custSel modSld">
      <pc:chgData name="Prasad, T.K." userId="381749ac-760a-4b8f-b8cd-abae9548f910" providerId="ADAL" clId="{181270CF-25A6-486B-B9CC-FCFFAF81B55E}" dt="2025-04-18T01:41:40.160" v="456" actId="20577"/>
      <pc:docMkLst>
        <pc:docMk/>
      </pc:docMkLst>
      <pc:sldChg chg="modNotesTx">
        <pc:chgData name="Prasad, T.K." userId="381749ac-760a-4b8f-b8cd-abae9548f910" providerId="ADAL" clId="{181270CF-25A6-486B-B9CC-FCFFAF81B55E}" dt="2025-04-18T01:16:55.387" v="27" actId="20577"/>
        <pc:sldMkLst>
          <pc:docMk/>
          <pc:sldMk cId="0" sldId="262"/>
        </pc:sldMkLst>
      </pc:sldChg>
      <pc:sldChg chg="modNotesTx">
        <pc:chgData name="Prasad, T.K." userId="381749ac-760a-4b8f-b8cd-abae9548f910" providerId="ADAL" clId="{181270CF-25A6-486B-B9CC-FCFFAF81B55E}" dt="2025-04-18T01:19:28.131" v="174" actId="20577"/>
        <pc:sldMkLst>
          <pc:docMk/>
          <pc:sldMk cId="0" sldId="263"/>
        </pc:sldMkLst>
      </pc:sldChg>
      <pc:sldChg chg="modNotesTx">
        <pc:chgData name="Prasad, T.K." userId="381749ac-760a-4b8f-b8cd-abae9548f910" providerId="ADAL" clId="{181270CF-25A6-486B-B9CC-FCFFAF81B55E}" dt="2025-04-18T01:21:30.180" v="360" actId="20577"/>
        <pc:sldMkLst>
          <pc:docMk/>
          <pc:sldMk cId="0" sldId="264"/>
        </pc:sldMkLst>
      </pc:sldChg>
      <pc:sldChg chg="modSp mod">
        <pc:chgData name="Prasad, T.K." userId="381749ac-760a-4b8f-b8cd-abae9548f910" providerId="ADAL" clId="{181270CF-25A6-486B-B9CC-FCFFAF81B55E}" dt="2025-04-18T01:22:48.081" v="385" actId="20577"/>
        <pc:sldMkLst>
          <pc:docMk/>
          <pc:sldMk cId="1513206708" sldId="302"/>
        </pc:sldMkLst>
        <pc:spChg chg="mod">
          <ac:chgData name="Prasad, T.K." userId="381749ac-760a-4b8f-b8cd-abae9548f910" providerId="ADAL" clId="{181270CF-25A6-486B-B9CC-FCFFAF81B55E}" dt="2025-04-18T01:22:48.081" v="385" actId="20577"/>
          <ac:spMkLst>
            <pc:docMk/>
            <pc:sldMk cId="1513206708" sldId="302"/>
            <ac:spMk id="3" creationId="{4392690D-03FA-4435-8348-9E86B42F7DA8}"/>
          </ac:spMkLst>
        </pc:spChg>
      </pc:sldChg>
      <pc:sldChg chg="modSp mod">
        <pc:chgData name="Prasad, T.K." userId="381749ac-760a-4b8f-b8cd-abae9548f910" providerId="ADAL" clId="{181270CF-25A6-486B-B9CC-FCFFAF81B55E}" dt="2025-04-18T01:41:40.160" v="456" actId="20577"/>
        <pc:sldMkLst>
          <pc:docMk/>
          <pc:sldMk cId="4176858009" sldId="351"/>
        </pc:sldMkLst>
        <pc:spChg chg="mod">
          <ac:chgData name="Prasad, T.K." userId="381749ac-760a-4b8f-b8cd-abae9548f910" providerId="ADAL" clId="{181270CF-25A6-486B-B9CC-FCFFAF81B55E}" dt="2025-04-18T01:41:40.160" v="456" actId="20577"/>
          <ac:spMkLst>
            <pc:docMk/>
            <pc:sldMk cId="4176858009" sldId="351"/>
            <ac:spMk id="3" creationId="{7A99F818-B73B-3142-A658-A4A65155FC71}"/>
          </ac:spMkLst>
        </pc:spChg>
      </pc:sldChg>
      <pc:sldChg chg="modSp mod">
        <pc:chgData name="Prasad, T.K." userId="381749ac-760a-4b8f-b8cd-abae9548f910" providerId="ADAL" clId="{181270CF-25A6-486B-B9CC-FCFFAF81B55E}" dt="2025-04-18T01:25:25.155" v="455" actId="313"/>
        <pc:sldMkLst>
          <pc:docMk/>
          <pc:sldMk cId="3266268938" sldId="539"/>
        </pc:sldMkLst>
        <pc:spChg chg="mod">
          <ac:chgData name="Prasad, T.K." userId="381749ac-760a-4b8f-b8cd-abae9548f910" providerId="ADAL" clId="{181270CF-25A6-486B-B9CC-FCFFAF81B55E}" dt="2025-04-18T01:25:25.155" v="455" actId="313"/>
          <ac:spMkLst>
            <pc:docMk/>
            <pc:sldMk cId="3266268938" sldId="539"/>
            <ac:spMk id="3" creationId="{F0A5F0C2-6802-4C9F-B7D9-8926FF628B39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11-06T13:13:28.149" idx="2">
    <p:pos x="457" y="2273"/>
    <p:text>One hot encoding technique is used to encode categorical integer features using a one-hot aka one-of-K scheme.
Suppose you have ‘color’ feature which can take values ‘green’, ‘red’, and ‘blue’. One hot encoding will convert this ‘color’ feature to three features, namely, ‘is_green’, ‘is_red’, and ‘is_blue’ which all are binary.</p:text>
    <p:extLst>
      <p:ext uri="{C676402C-5697-4E1C-873F-D02D1690AC5C}">
        <p15:threadingInfo xmlns:p15="http://schemas.microsoft.com/office/powerpoint/2012/main" timeZoneBias="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Dictionary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Independent Term Axes (One hot vector representation)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Term row vectors from term-document matrix (long + corpus specific)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LSI – dimensional reduction to latent space (shorter, better due to contextual disambiguation)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Word-embedding : distributional semantics : A word is known by the company it keeps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    word2vec : embeddings are superposition of all senses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      BERT, … : contextual embeddings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e796827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e796827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e7968274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e7968274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e79682746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e79682746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e7968274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e7968274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313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e7968274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e7968274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e7968274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e7968274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e7799922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e7799922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Need representation learning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77999220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e77999220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Embeddings are an array of real numbers.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Typical sizes: 100, 256, 512, 1024.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BERT: 768 real numbers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GPT-3: 12288 = 3 * 2^12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e7799922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e7799922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Semantics defined by substitutivity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Red and Blue  are opposites in some context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But can be substituted in many sentences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So will have “similar”  word-embeddings.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e77c838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e77c838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703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77c838d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e77c838df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703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77c838d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e77c838d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e79682746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e79682746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e79682746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e79682746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cd9a9407e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cd9a9407e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cd9a9407e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cd9a9407e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cd9a9407e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cd9a9407e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cd9a9407e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cd9a9407e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cd9a9407e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cd9a9407e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cd9a9407e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cd9a9407e_1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cd9a9407e_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cd9a9407e_1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cd9a9407e_1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cd9a9407e_1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cd9cc8a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cd9cc8a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cd9cc8a0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cd9cc8a0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cd9cc8a0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cd9cc8a0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cd9cc8a06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cd9cc8a06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cd9cc8a0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cd9cc8a0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e79682746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e79682746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e79682746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e79682746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d9cc8a06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cd9cc8a06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e79682746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e79682746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baseline="0" dirty="0"/>
              <a:t> contains input word vectors.</a:t>
            </a:r>
          </a:p>
          <a:p>
            <a:r>
              <a:rPr lang="en-US" baseline="0" dirty="0"/>
              <a:t>W’ contains output word vectors.</a:t>
            </a:r>
          </a:p>
          <a:p>
            <a:endParaRPr lang="en-US" baseline="0" dirty="0"/>
          </a:p>
          <a:p>
            <a:r>
              <a:rPr lang="en-US" baseline="0" dirty="0"/>
              <a:t>We can consider either W or W’ as the word’s representation. Or even take the average.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E69103-2D17-4832-98EE-51E176497D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0372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e79682746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e79682746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e79682746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e79682746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e79682746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e79682746_0_3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e79682746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e79682746_0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e79682746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e79682746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e79682746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e79682746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e79682746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e79682746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e79682746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e79682746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cd9cc8a0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cd9cc8a0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cd9cc8a06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cd9cc8a06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e79682746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e79682746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cd9cc8a06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cd9cc8a06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Commonality: cooccurrence and higher-order cooccurrence. Matrix factorization.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cd9cc8a06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cd9cc8a06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Current model taking advantage;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word2vec train-split-train style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Existing work addressing this issue: 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Huang, Socher, Manning &amp; Ng, 2012;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Trask, Gilmore, Russel, 2015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e79682746_0_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e79682746_0_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e7968274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e7968274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" name="Google Shape;22;p4"/>
          <p:cNvSpPr txBox="1"/>
          <p:nvPr/>
        </p:nvSpPr>
        <p:spPr>
          <a:xfrm>
            <a:off x="2201850" y="6177125"/>
            <a:ext cx="5190900" cy="6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37511" y="244887"/>
            <a:ext cx="528375" cy="646383"/>
            <a:chOff x="1417110" y="1933669"/>
            <a:chExt cx="1827515" cy="1676757"/>
          </a:xfrm>
        </p:grpSpPr>
        <p:sp>
          <p:nvSpPr>
            <p:cNvPr id="8" name="椭圆 7"/>
            <p:cNvSpPr/>
            <p:nvPr/>
          </p:nvSpPr>
          <p:spPr>
            <a:xfrm>
              <a:off x="1491775" y="1933669"/>
              <a:ext cx="1676757" cy="1676757"/>
            </a:xfrm>
            <a:prstGeom prst="ellips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9" name="椭圆 8"/>
            <p:cNvSpPr/>
            <p:nvPr/>
          </p:nvSpPr>
          <p:spPr>
            <a:xfrm>
              <a:off x="1686851" y="2118291"/>
              <a:ext cx="1307513" cy="1307513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0" name="椭圆 9"/>
            <p:cNvSpPr/>
            <p:nvPr/>
          </p:nvSpPr>
          <p:spPr>
            <a:xfrm>
              <a:off x="2772931" y="1944597"/>
              <a:ext cx="390517" cy="390517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1" name="椭圆 10"/>
            <p:cNvSpPr/>
            <p:nvPr/>
          </p:nvSpPr>
          <p:spPr>
            <a:xfrm>
              <a:off x="1417110" y="2261397"/>
              <a:ext cx="286781" cy="28678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686851" y="3308201"/>
              <a:ext cx="220530" cy="22053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3016329" y="2979248"/>
              <a:ext cx="228296" cy="228296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4327621" y="6656159"/>
            <a:ext cx="519193" cy="126133"/>
            <a:chOff x="3510366" y="-2733"/>
            <a:chExt cx="1300959" cy="237042"/>
          </a:xfrm>
        </p:grpSpPr>
        <p:sp>
          <p:nvSpPr>
            <p:cNvPr id="20" name="椭圆 19"/>
            <p:cNvSpPr/>
            <p:nvPr userDrawn="1"/>
          </p:nvSpPr>
          <p:spPr>
            <a:xfrm>
              <a:off x="3510366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1" name="椭圆 20"/>
            <p:cNvSpPr/>
            <p:nvPr userDrawn="1"/>
          </p:nvSpPr>
          <p:spPr>
            <a:xfrm>
              <a:off x="3865005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2" name="椭圆 21"/>
            <p:cNvSpPr/>
            <p:nvPr userDrawn="1"/>
          </p:nvSpPr>
          <p:spPr>
            <a:xfrm>
              <a:off x="4219644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23" name="椭圆 22"/>
            <p:cNvSpPr/>
            <p:nvPr userDrawn="1"/>
          </p:nvSpPr>
          <p:spPr>
            <a:xfrm>
              <a:off x="4574283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66262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2B3093-13D3-E642-B140-57D60B326F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86" y="3464244"/>
            <a:ext cx="5573028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688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144258-6E97-EF42-ACA2-12F071B921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67353"/>
            <a:ext cx="5573028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58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42A7D3-69AD-844D-938C-4A5A5509D7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724" y="4530251"/>
            <a:ext cx="5573028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2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096454-F65B-7141-ACA9-87F4BA16DB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46237"/>
            <a:ext cx="5573028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444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A9F5E1-A0C2-DA4A-B943-7410804A87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25205"/>
            <a:ext cx="5573028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23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272717-A41F-0E45-AC98-EC02EB8D8B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44970"/>
            <a:ext cx="5573028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54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67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733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60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17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9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311700" y="6303275"/>
            <a:ext cx="4671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Xin Rong - School of Information - University of Michigan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6876025" y="6303275"/>
            <a:ext cx="20718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</a:rPr>
              <a:t>a2-dlearn - Nov 7th, 2015</a:t>
            </a:r>
            <a:endParaRPr sz="1200">
              <a:solidFill>
                <a:srgbClr val="666666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102AB-6FE8-6942-86FE-BF793F94F84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7CAD7-1780-3845-8F49-D4C298276CD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644EE1-FA31-EF49-9713-7D49E184EBA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705" y="6420582"/>
            <a:ext cx="1007645" cy="30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8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onxin/wevi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ronxin.github.io/wev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wevi-onlin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4.xml"/><Relationship Id="rId4" Type="http://schemas.openxmlformats.org/officeDocument/2006/relationships/image" Target="NUL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4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4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4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4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onxin/wevi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ronxin.github.io/we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>
            <a:off x="95850" y="1001475"/>
            <a:ext cx="88275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Word Embedding Explained </a:t>
            </a:r>
            <a:endParaRPr sz="3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and Visualized </a:t>
            </a:r>
            <a:r>
              <a:rPr lang="en" sz="3600" dirty="0">
                <a:solidFill>
                  <a:srgbClr val="FF0000"/>
                </a:solidFill>
              </a:rPr>
              <a:t>: </a:t>
            </a:r>
            <a:r>
              <a:rPr lang="en-US" sz="3600" dirty="0">
                <a:solidFill>
                  <a:srgbClr val="FF0000"/>
                </a:solidFill>
              </a:rPr>
              <a:t>ADAPTED</a:t>
            </a:r>
            <a:endParaRPr sz="3600" dirty="0">
              <a:solidFill>
                <a:srgbClr val="FF0000"/>
              </a:solidFill>
            </a:endParaRP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311700" y="3848522"/>
            <a:ext cx="8520600" cy="14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Xin Rong</a:t>
            </a: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/>
              <a:t>School of Information</a:t>
            </a:r>
            <a:endParaRPr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University of Michigan</a:t>
            </a:r>
            <a:endParaRPr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B050"/>
                </a:solidFill>
              </a:rPr>
              <a:t>(Edits by t.k.prasad@wright.edu)</a:t>
            </a:r>
            <a:endParaRPr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0075" y="1997875"/>
            <a:ext cx="3646850" cy="311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75" y="2062738"/>
            <a:ext cx="3776901" cy="31897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word2vec...</a:t>
            </a: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311700" y="1204475"/>
            <a:ext cx="86895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Two original papers published in association with word2vec by Mikolov et al. (2013)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400" y="1409125"/>
            <a:ext cx="6969201" cy="420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100" y="928875"/>
            <a:ext cx="4335600" cy="514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1300" y="799895"/>
            <a:ext cx="4522700" cy="5258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8"/>
          <p:cNvSpPr txBox="1">
            <a:spLocks noGrp="1"/>
          </p:cNvSpPr>
          <p:nvPr>
            <p:ph type="body" idx="1"/>
          </p:nvPr>
        </p:nvSpPr>
        <p:spPr>
          <a:xfrm>
            <a:off x="1161745" y="2478761"/>
            <a:ext cx="7187400" cy="11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Source code: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github.com/ronxin/wevi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Online demo: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ronxin.github.io/wevi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56782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025" y="2102776"/>
            <a:ext cx="3640051" cy="204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6201" y="184850"/>
            <a:ext cx="2179725" cy="278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1525" y="2966900"/>
            <a:ext cx="2621625" cy="29740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7431050" y="1265375"/>
            <a:ext cx="7488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CBOW</a:t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7384825" y="4143425"/>
            <a:ext cx="10815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Skip-gram</a:t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1053650" y="4143425"/>
            <a:ext cx="24768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word2vec model architecture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50" y="924950"/>
            <a:ext cx="5828700" cy="438572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363200" y="5568275"/>
            <a:ext cx="3364200" cy="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Christopher Manning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Deep Learning Summer School (2015)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Atomic Word Representation</a:t>
            </a:r>
            <a:endParaRPr/>
          </a:p>
        </p:txBody>
      </p:sp>
      <p:sp>
        <p:nvSpPr>
          <p:cNvPr id="99" name="Google Shape;99;p19"/>
          <p:cNvSpPr txBox="1"/>
          <p:nvPr/>
        </p:nvSpPr>
        <p:spPr>
          <a:xfrm>
            <a:off x="2831425" y="1873000"/>
            <a:ext cx="51108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[0 0 0 0 0 </a:t>
            </a:r>
            <a:r>
              <a:rPr lang="en" sz="1800" b="1">
                <a:solidFill>
                  <a:srgbClr val="FF0000"/>
                </a:solidFill>
              </a:rPr>
              <a:t>1</a:t>
            </a:r>
            <a:r>
              <a:rPr lang="en" sz="1800"/>
              <a:t> 0 0 0 0</a:t>
            </a:r>
            <a:r>
              <a:rPr lang="en" sz="1800">
                <a:solidFill>
                  <a:schemeClr val="dk1"/>
                </a:solidFill>
              </a:rPr>
              <a:t> 0 0 0 0 0 0 0 0 ... 0 0 0 0 0 0]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00" name="Google Shape;100;p19"/>
          <p:cNvSpPr txBox="1"/>
          <p:nvPr/>
        </p:nvSpPr>
        <p:spPr>
          <a:xfrm>
            <a:off x="1269975" y="2672075"/>
            <a:ext cx="898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orange</a:t>
            </a:r>
            <a:endParaRPr/>
          </a:p>
        </p:txBody>
      </p:sp>
      <p:sp>
        <p:nvSpPr>
          <p:cNvPr id="101" name="Google Shape;101;p19"/>
          <p:cNvSpPr txBox="1"/>
          <p:nvPr/>
        </p:nvSpPr>
        <p:spPr>
          <a:xfrm>
            <a:off x="1353075" y="1888175"/>
            <a:ext cx="8157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apple</a:t>
            </a:r>
            <a:endParaRPr/>
          </a:p>
        </p:txBody>
      </p:sp>
      <p:sp>
        <p:nvSpPr>
          <p:cNvPr id="102" name="Google Shape;102;p19"/>
          <p:cNvSpPr txBox="1"/>
          <p:nvPr/>
        </p:nvSpPr>
        <p:spPr>
          <a:xfrm>
            <a:off x="1448175" y="3413888"/>
            <a:ext cx="6255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car</a:t>
            </a:r>
            <a:endParaRPr/>
          </a:p>
        </p:txBody>
      </p:sp>
      <p:sp>
        <p:nvSpPr>
          <p:cNvPr id="103" name="Google Shape;103;p19"/>
          <p:cNvSpPr txBox="1"/>
          <p:nvPr/>
        </p:nvSpPr>
        <p:spPr>
          <a:xfrm>
            <a:off x="2831425" y="2672075"/>
            <a:ext cx="51108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[0 0 0 0 0 0 0 0 0</a:t>
            </a:r>
            <a:r>
              <a:rPr lang="en" sz="1800">
                <a:solidFill>
                  <a:schemeClr val="dk1"/>
                </a:solidFill>
              </a:rPr>
              <a:t> 0 0 0 0 </a:t>
            </a:r>
            <a:r>
              <a:rPr lang="en" sz="1800" b="1">
                <a:solidFill>
                  <a:srgbClr val="FF0000"/>
                </a:solidFill>
              </a:rPr>
              <a:t>1 </a:t>
            </a:r>
            <a:r>
              <a:rPr lang="en" sz="1800">
                <a:solidFill>
                  <a:schemeClr val="dk1"/>
                </a:solidFill>
              </a:rPr>
              <a:t>0 0 0 0 ... 0 0 0 0 0 0]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2831425" y="3380850"/>
            <a:ext cx="51108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[0 0 0 0 0 0 0 </a:t>
            </a:r>
            <a:r>
              <a:rPr lang="en" sz="1800" b="1">
                <a:solidFill>
                  <a:srgbClr val="FF0000"/>
                </a:solidFill>
              </a:rPr>
              <a:t>1</a:t>
            </a:r>
            <a:r>
              <a:rPr lang="en" sz="1800"/>
              <a:t> 0</a:t>
            </a:r>
            <a:r>
              <a:rPr lang="en" sz="1800">
                <a:solidFill>
                  <a:schemeClr val="dk1"/>
                </a:solidFill>
              </a:rPr>
              <a:t> 0 0 0 0 0 0 0 0 0 ... 0 0 0 0 0 0]</a:t>
            </a:r>
            <a:endParaRPr sz="1800">
              <a:solidFill>
                <a:schemeClr val="dk1"/>
              </a:solidFill>
            </a:endParaRPr>
          </a:p>
        </p:txBody>
      </p:sp>
      <p:grpSp>
        <p:nvGrpSpPr>
          <p:cNvPr id="105" name="Google Shape;105;p19"/>
          <p:cNvGrpSpPr/>
          <p:nvPr/>
        </p:nvGrpSpPr>
        <p:grpSpPr>
          <a:xfrm>
            <a:off x="1624254" y="4272026"/>
            <a:ext cx="5569900" cy="585600"/>
            <a:chOff x="1751575" y="4736300"/>
            <a:chExt cx="5569900" cy="585600"/>
          </a:xfrm>
        </p:grpSpPr>
        <p:sp>
          <p:nvSpPr>
            <p:cNvPr id="106" name="Google Shape;106;p19"/>
            <p:cNvSpPr txBox="1"/>
            <p:nvPr/>
          </p:nvSpPr>
          <p:spPr>
            <a:xfrm>
              <a:off x="1751575" y="4787225"/>
              <a:ext cx="1306800" cy="5145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apple juice</a:t>
              </a:r>
              <a:endParaRPr sz="1800"/>
            </a:p>
          </p:txBody>
        </p:sp>
        <p:cxnSp>
          <p:nvCxnSpPr>
            <p:cNvPr id="107" name="Google Shape;107;p19"/>
            <p:cNvCxnSpPr/>
            <p:nvPr/>
          </p:nvCxnSpPr>
          <p:spPr>
            <a:xfrm>
              <a:off x="3391800" y="5044450"/>
              <a:ext cx="1436700" cy="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08" name="Google Shape;108;p19"/>
            <p:cNvSpPr txBox="1"/>
            <p:nvPr/>
          </p:nvSpPr>
          <p:spPr>
            <a:xfrm>
              <a:off x="5161925" y="4787200"/>
              <a:ext cx="1482600" cy="5145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u="sng"/>
                <a:t>_____</a:t>
              </a:r>
              <a:r>
                <a:rPr lang="en" sz="1800"/>
                <a:t>  juice </a:t>
              </a:r>
              <a:endParaRPr sz="1800"/>
            </a:p>
          </p:txBody>
        </p:sp>
        <p:sp>
          <p:nvSpPr>
            <p:cNvPr id="109" name="Google Shape;109;p19"/>
            <p:cNvSpPr txBox="1"/>
            <p:nvPr/>
          </p:nvSpPr>
          <p:spPr>
            <a:xfrm>
              <a:off x="6774275" y="4736300"/>
              <a:ext cx="547200" cy="58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dk1"/>
                  </a:solidFill>
                </a:rPr>
                <a:t>?</a:t>
              </a:r>
              <a:endParaRPr sz="2400" b="1"/>
            </a:p>
          </p:txBody>
        </p:sp>
      </p:grpSp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348775" y="1141733"/>
            <a:ext cx="8520600" cy="4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Word is represented by identity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98815F-549D-4449-B460-3A1510CB224D}"/>
              </a:ext>
            </a:extLst>
          </p:cNvPr>
          <p:cNvSpPr txBox="1"/>
          <p:nvPr/>
        </p:nvSpPr>
        <p:spPr>
          <a:xfrm>
            <a:off x="798370" y="5341489"/>
            <a:ext cx="7547259" cy="8207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But, the dot product, </a:t>
            </a:r>
            <a:r>
              <a:rPr lang="en-US" b="1" dirty="0">
                <a:solidFill>
                  <a:srgbClr val="00B050"/>
                </a:solidFill>
              </a:rPr>
              <a:t>apple . orange = 0 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2000" b="1" baseline="30000" dirty="0">
                <a:solidFill>
                  <a:srgbClr val="FF0000"/>
                </a:solidFill>
              </a:rPr>
              <a:t>I.e., one-hot vector representation does not capture the semantics of the words adequately</a:t>
            </a:r>
            <a:r>
              <a:rPr lang="en-US" b="1" baseline="30000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Distributed Representation</a:t>
            </a:r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body" idx="1"/>
          </p:nvPr>
        </p:nvSpPr>
        <p:spPr>
          <a:xfrm>
            <a:off x="311700" y="1280683"/>
            <a:ext cx="8520600" cy="4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Word is represented as continuous level of activations</a:t>
            </a:r>
            <a:endParaRPr/>
          </a:p>
        </p:txBody>
      </p:sp>
      <p:sp>
        <p:nvSpPr>
          <p:cNvPr id="117" name="Google Shape;117;p20"/>
          <p:cNvSpPr txBox="1"/>
          <p:nvPr/>
        </p:nvSpPr>
        <p:spPr>
          <a:xfrm>
            <a:off x="1885475" y="2217350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apple 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1798850" y="3170275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orange</a:t>
            </a:r>
            <a:r>
              <a:rPr lang="en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9" name="Google Shape;119;p20"/>
          <p:cNvSpPr/>
          <p:nvPr/>
        </p:nvSpPr>
        <p:spPr>
          <a:xfrm>
            <a:off x="3494375" y="2305400"/>
            <a:ext cx="409500" cy="409500"/>
          </a:xfrm>
          <a:prstGeom prst="ellipse">
            <a:avLst/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0"/>
          <p:cNvSpPr/>
          <p:nvPr/>
        </p:nvSpPr>
        <p:spPr>
          <a:xfrm>
            <a:off x="4367250" y="2305400"/>
            <a:ext cx="409500" cy="409500"/>
          </a:xfrm>
          <a:prstGeom prst="ellipse">
            <a:avLst/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0"/>
          <p:cNvSpPr/>
          <p:nvPr/>
        </p:nvSpPr>
        <p:spPr>
          <a:xfrm>
            <a:off x="5240125" y="2305400"/>
            <a:ext cx="409500" cy="409500"/>
          </a:xfrm>
          <a:prstGeom prst="ellipse">
            <a:avLst/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0"/>
          <p:cNvSpPr/>
          <p:nvPr/>
        </p:nvSpPr>
        <p:spPr>
          <a:xfrm>
            <a:off x="6113000" y="2305400"/>
            <a:ext cx="409500" cy="409500"/>
          </a:xfrm>
          <a:prstGeom prst="ellipse">
            <a:avLst/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0"/>
          <p:cNvSpPr/>
          <p:nvPr/>
        </p:nvSpPr>
        <p:spPr>
          <a:xfrm>
            <a:off x="6985875" y="2305400"/>
            <a:ext cx="409500" cy="4095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0"/>
          <p:cNvSpPr/>
          <p:nvPr/>
        </p:nvSpPr>
        <p:spPr>
          <a:xfrm>
            <a:off x="3494375" y="3258325"/>
            <a:ext cx="409500" cy="409500"/>
          </a:xfrm>
          <a:prstGeom prst="ellipse">
            <a:avLst/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0"/>
          <p:cNvSpPr/>
          <p:nvPr/>
        </p:nvSpPr>
        <p:spPr>
          <a:xfrm>
            <a:off x="4367250" y="3258325"/>
            <a:ext cx="409500" cy="409500"/>
          </a:xfrm>
          <a:prstGeom prst="ellipse">
            <a:avLst/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0"/>
          <p:cNvSpPr/>
          <p:nvPr/>
        </p:nvSpPr>
        <p:spPr>
          <a:xfrm>
            <a:off x="5240125" y="3258325"/>
            <a:ext cx="409500" cy="409500"/>
          </a:xfrm>
          <a:prstGeom prst="ellipse">
            <a:avLst/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0"/>
          <p:cNvSpPr/>
          <p:nvPr/>
        </p:nvSpPr>
        <p:spPr>
          <a:xfrm>
            <a:off x="6113000" y="3258325"/>
            <a:ext cx="409500" cy="409500"/>
          </a:xfrm>
          <a:prstGeom prst="ellipse">
            <a:avLst/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0"/>
          <p:cNvSpPr/>
          <p:nvPr/>
        </p:nvSpPr>
        <p:spPr>
          <a:xfrm>
            <a:off x="6985875" y="3258325"/>
            <a:ext cx="409500" cy="409500"/>
          </a:xfrm>
          <a:prstGeom prst="ellipse">
            <a:avLst/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0"/>
          <p:cNvSpPr txBox="1"/>
          <p:nvPr/>
        </p:nvSpPr>
        <p:spPr>
          <a:xfrm>
            <a:off x="1956796" y="4123200"/>
            <a:ext cx="6201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car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0" name="Google Shape;130;p20"/>
          <p:cNvSpPr/>
          <p:nvPr/>
        </p:nvSpPr>
        <p:spPr>
          <a:xfrm>
            <a:off x="3494363" y="4211250"/>
            <a:ext cx="409500" cy="409500"/>
          </a:xfrm>
          <a:prstGeom prst="ellipse">
            <a:avLst/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0"/>
          <p:cNvSpPr/>
          <p:nvPr/>
        </p:nvSpPr>
        <p:spPr>
          <a:xfrm>
            <a:off x="4367238" y="4211250"/>
            <a:ext cx="409500" cy="409500"/>
          </a:xfrm>
          <a:prstGeom prst="ellipse">
            <a:avLst/>
          </a:prstGeom>
          <a:solidFill>
            <a:srgbClr val="3D85C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0"/>
          <p:cNvSpPr/>
          <p:nvPr/>
        </p:nvSpPr>
        <p:spPr>
          <a:xfrm>
            <a:off x="5240113" y="4211250"/>
            <a:ext cx="409500" cy="4095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0"/>
          <p:cNvSpPr/>
          <p:nvPr/>
        </p:nvSpPr>
        <p:spPr>
          <a:xfrm>
            <a:off x="6112988" y="4211250"/>
            <a:ext cx="409500" cy="409500"/>
          </a:xfrm>
          <a:prstGeom prst="ellipse">
            <a:avLst/>
          </a:prstGeom>
          <a:solidFill>
            <a:srgbClr val="6FA8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0"/>
          <p:cNvSpPr/>
          <p:nvPr/>
        </p:nvSpPr>
        <p:spPr>
          <a:xfrm>
            <a:off x="6985863" y="4211250"/>
            <a:ext cx="409500" cy="409500"/>
          </a:xfrm>
          <a:prstGeom prst="ellipse">
            <a:avLst/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2575" y="5298050"/>
            <a:ext cx="3178840" cy="40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0"/>
          <p:cNvSpPr txBox="1"/>
          <p:nvPr/>
        </p:nvSpPr>
        <p:spPr>
          <a:xfrm>
            <a:off x="1798850" y="5298050"/>
            <a:ext cx="13191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</a:rPr>
              <a:t>inhibited</a:t>
            </a:r>
            <a:endParaRPr sz="1800" b="1">
              <a:solidFill>
                <a:srgbClr val="0B5394"/>
              </a:solidFill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6113001" y="5298050"/>
            <a:ext cx="11028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CC0000"/>
                </a:solidFill>
              </a:rPr>
              <a:t>excited</a:t>
            </a:r>
            <a:endParaRPr sz="1800"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AA4AE-8759-40BD-8180-47807E489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Vector-Space Model vs LSI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365E0-C474-4F41-9C0C-E060CD602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3200" dirty="0">
                <a:solidFill>
                  <a:srgbClr val="C00000"/>
                </a:solidFill>
              </a:rPr>
              <a:t>Rows in the </a:t>
            </a:r>
            <a:r>
              <a:rPr lang="en-US" sz="3200" dirty="0">
                <a:solidFill>
                  <a:srgbClr val="0070C0"/>
                </a:solidFill>
              </a:rPr>
              <a:t>term document matrix </a:t>
            </a:r>
            <a:r>
              <a:rPr lang="en-US" sz="3200" dirty="0">
                <a:solidFill>
                  <a:srgbClr val="C00000"/>
                </a:solidFill>
              </a:rPr>
              <a:t>can be used as representation of the terms – uses the distribution of the terms in the document corpus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A4490-AF0B-46E5-9169-4E7A3D0F4FE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just"/>
            <a:r>
              <a:rPr lang="en-US" sz="2600" dirty="0">
                <a:solidFill>
                  <a:srgbClr val="00B050"/>
                </a:solidFill>
              </a:rPr>
              <a:t>In latent semantic analysis, the terms (and the documents) are represented in the </a:t>
            </a:r>
            <a:r>
              <a:rPr lang="en-US" sz="2600" dirty="0">
                <a:solidFill>
                  <a:srgbClr val="0070C0"/>
                </a:solidFill>
              </a:rPr>
              <a:t>reduced latent vector space </a:t>
            </a:r>
            <a:r>
              <a:rPr lang="en-US" sz="2600" dirty="0">
                <a:solidFill>
                  <a:srgbClr val="00B050"/>
                </a:solidFill>
              </a:rPr>
              <a:t>using singular value decomposition, to better capture their semantics.</a:t>
            </a:r>
          </a:p>
        </p:txBody>
      </p:sp>
    </p:spTree>
    <p:extLst>
      <p:ext uri="{BB962C8B-B14F-4D97-AF65-F5344CB8AC3E}">
        <p14:creationId xmlns:p14="http://schemas.microsoft.com/office/powerpoint/2010/main" val="3947635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Contextual Representation : </a:t>
            </a:r>
            <a:r>
              <a:rPr lang="en-US" dirty="0">
                <a:solidFill>
                  <a:srgbClr val="00B050"/>
                </a:solidFill>
              </a:rPr>
              <a:t>Capturing usage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143" name="Google Shape;143;p21"/>
          <p:cNvSpPr txBox="1">
            <a:spLocks noGrp="1"/>
          </p:cNvSpPr>
          <p:nvPr>
            <p:ph type="body" idx="1"/>
          </p:nvPr>
        </p:nvSpPr>
        <p:spPr>
          <a:xfrm>
            <a:off x="298338" y="1221532"/>
            <a:ext cx="8520600" cy="5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Word is represented by context in use</a:t>
            </a:r>
            <a:endParaRPr/>
          </a:p>
        </p:txBody>
      </p:sp>
      <p:sp>
        <p:nvSpPr>
          <p:cNvPr id="144" name="Google Shape;144;p21"/>
          <p:cNvSpPr txBox="1"/>
          <p:nvPr/>
        </p:nvSpPr>
        <p:spPr>
          <a:xfrm>
            <a:off x="3033625" y="2326175"/>
            <a:ext cx="31695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 </a:t>
            </a:r>
            <a:r>
              <a:rPr lang="en" sz="1800">
                <a:solidFill>
                  <a:srgbClr val="0000FF"/>
                </a:solidFill>
              </a:rPr>
              <a:t>eat </a:t>
            </a:r>
            <a:r>
              <a:rPr lang="en" sz="1800"/>
              <a:t>an </a:t>
            </a:r>
            <a:r>
              <a:rPr lang="en" sz="1800" b="1">
                <a:solidFill>
                  <a:srgbClr val="FF0000"/>
                </a:solidFill>
              </a:rPr>
              <a:t>apple </a:t>
            </a:r>
            <a:r>
              <a:rPr lang="en" sz="1800"/>
              <a:t>every day.</a:t>
            </a:r>
            <a:endParaRPr sz="1800"/>
          </a:p>
        </p:txBody>
      </p:sp>
      <p:sp>
        <p:nvSpPr>
          <p:cNvPr id="145" name="Google Shape;145;p21"/>
          <p:cNvSpPr txBox="1"/>
          <p:nvPr/>
        </p:nvSpPr>
        <p:spPr>
          <a:xfrm>
            <a:off x="2987250" y="3210700"/>
            <a:ext cx="31695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 </a:t>
            </a:r>
            <a:r>
              <a:rPr lang="en" sz="1800">
                <a:solidFill>
                  <a:srgbClr val="0000FF"/>
                </a:solidFill>
              </a:rPr>
              <a:t>eat </a:t>
            </a:r>
            <a:r>
              <a:rPr lang="en" sz="1800"/>
              <a:t>an </a:t>
            </a:r>
            <a:r>
              <a:rPr lang="en" sz="1800" b="1">
                <a:solidFill>
                  <a:srgbClr val="FF0000"/>
                </a:solidFill>
              </a:rPr>
              <a:t>orange </a:t>
            </a:r>
            <a:r>
              <a:rPr lang="en" sz="1800"/>
              <a:t>every day.</a:t>
            </a:r>
            <a:endParaRPr sz="1800"/>
          </a:p>
        </p:txBody>
      </p:sp>
      <p:sp>
        <p:nvSpPr>
          <p:cNvPr id="146" name="Google Shape;146;p21"/>
          <p:cNvSpPr txBox="1"/>
          <p:nvPr/>
        </p:nvSpPr>
        <p:spPr>
          <a:xfrm>
            <a:off x="2987250" y="4169400"/>
            <a:ext cx="31695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 like </a:t>
            </a:r>
            <a:r>
              <a:rPr lang="en" sz="1800">
                <a:solidFill>
                  <a:srgbClr val="0000FF"/>
                </a:solidFill>
              </a:rPr>
              <a:t>driving </a:t>
            </a:r>
            <a:r>
              <a:rPr lang="en" sz="1800"/>
              <a:t>my </a:t>
            </a:r>
            <a:r>
              <a:rPr lang="en" sz="1800" b="1">
                <a:solidFill>
                  <a:srgbClr val="FF0000"/>
                </a:solidFill>
              </a:rPr>
              <a:t>car </a:t>
            </a:r>
            <a:r>
              <a:rPr lang="en" sz="1800"/>
              <a:t>to work.</a:t>
            </a:r>
            <a:endParaRPr sz="1800"/>
          </a:p>
        </p:txBody>
      </p:sp>
      <p:sp>
        <p:nvSpPr>
          <p:cNvPr id="147" name="Google Shape;147;p21"/>
          <p:cNvSpPr/>
          <p:nvPr/>
        </p:nvSpPr>
        <p:spPr>
          <a:xfrm>
            <a:off x="3475350" y="2093700"/>
            <a:ext cx="722871" cy="362200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8" name="Google Shape;148;p21"/>
          <p:cNvSpPr/>
          <p:nvPr/>
        </p:nvSpPr>
        <p:spPr>
          <a:xfrm flipH="1">
            <a:off x="4276471" y="2102700"/>
            <a:ext cx="722871" cy="362200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49" name="Google Shape;149;p21"/>
          <p:cNvSpPr/>
          <p:nvPr/>
        </p:nvSpPr>
        <p:spPr>
          <a:xfrm>
            <a:off x="3396075" y="2986050"/>
            <a:ext cx="722871" cy="362200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50" name="Google Shape;150;p21"/>
          <p:cNvSpPr/>
          <p:nvPr/>
        </p:nvSpPr>
        <p:spPr>
          <a:xfrm flipH="1">
            <a:off x="4197196" y="2995050"/>
            <a:ext cx="722871" cy="362200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51" name="Google Shape;151;p21"/>
          <p:cNvSpPr/>
          <p:nvPr/>
        </p:nvSpPr>
        <p:spPr>
          <a:xfrm>
            <a:off x="4118950" y="3918275"/>
            <a:ext cx="722871" cy="362200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52" name="Google Shape;152;p21"/>
          <p:cNvSpPr/>
          <p:nvPr/>
        </p:nvSpPr>
        <p:spPr>
          <a:xfrm flipH="1">
            <a:off x="4920071" y="3927275"/>
            <a:ext cx="722871" cy="362200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53" name="Google Shape;153;p21"/>
          <p:cNvSpPr/>
          <p:nvPr/>
        </p:nvSpPr>
        <p:spPr>
          <a:xfrm>
            <a:off x="3317800" y="3768691"/>
            <a:ext cx="1575475" cy="494375"/>
          </a:xfrm>
          <a:custGeom>
            <a:avLst/>
            <a:gdLst/>
            <a:ahLst/>
            <a:cxnLst/>
            <a:rect l="l" t="t" r="r" b="b"/>
            <a:pathLst>
              <a:path w="63019" h="19775" extrusionOk="0">
                <a:moveTo>
                  <a:pt x="63019" y="19775"/>
                </a:moveTo>
                <a:cubicBezTo>
                  <a:pt x="61101" y="12586"/>
                  <a:pt x="57233" y="3529"/>
                  <a:pt x="50044" y="1611"/>
                </a:cubicBezTo>
                <a:cubicBezTo>
                  <a:pt x="33092" y="-2911"/>
                  <a:pt x="7846" y="2229"/>
                  <a:pt x="0" y="17922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221E9-8E87-4F56-B4C4-4178A8CD334B}"/>
              </a:ext>
            </a:extLst>
          </p:cNvPr>
          <p:cNvSpPr txBox="1"/>
          <p:nvPr/>
        </p:nvSpPr>
        <p:spPr>
          <a:xfrm>
            <a:off x="530198" y="5043325"/>
            <a:ext cx="7443513" cy="787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  <a:buClrTx/>
              <a:defRPr/>
            </a:pPr>
            <a:r>
              <a:rPr lang="en-CA" altLang="zh-CN" sz="1600" kern="1200" dirty="0">
                <a:solidFill>
                  <a:srgbClr val="2E486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What represents the meanings of a word? </a:t>
            </a:r>
          </a:p>
          <a:p>
            <a:pPr lvl="0">
              <a:lnSpc>
                <a:spcPct val="150000"/>
              </a:lnSpc>
              <a:buClrTx/>
              <a:defRPr/>
            </a:pPr>
            <a:r>
              <a:rPr lang="en-CA" altLang="zh-CN" sz="1600" kern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      </a:t>
            </a:r>
            <a:r>
              <a:rPr lang="en-CA" altLang="zh-CN" sz="1600" kern="1200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“You shall know a word by the company it keeps” – J.R. Firth, 1957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56F0D-082D-453A-94E8-DAA8CC58A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Embeddings : Goals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92690D-03FA-4435-8348-9E86B42F7DA8}"/>
              </a:ext>
            </a:extLst>
          </p:cNvPr>
          <p:cNvSpPr txBox="1"/>
          <p:nvPr/>
        </p:nvSpPr>
        <p:spPr>
          <a:xfrm>
            <a:off x="391784" y="1524949"/>
            <a:ext cx="8440516" cy="4793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  <a:buClrTx/>
              <a:defRPr/>
            </a:pPr>
            <a:r>
              <a:rPr lang="en-CA" altLang="zh-CN" sz="2600" kern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Assign each word a vector such that </a:t>
            </a:r>
          </a:p>
          <a:p>
            <a:pPr lvl="0">
              <a:lnSpc>
                <a:spcPct val="150000"/>
              </a:lnSpc>
              <a:buClrTx/>
              <a:defRPr/>
            </a:pPr>
            <a:r>
              <a:rPr lang="en-CA" altLang="zh-CN" sz="2600" kern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similar words have similar vectors (by dot-product). </a:t>
            </a:r>
            <a:endParaRPr lang="en-US" sz="2600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buClrTx/>
              <a:defRPr/>
            </a:pPr>
            <a:r>
              <a:rPr lang="en-US" sz="2600" dirty="0">
                <a:solidFill>
                  <a:srgbClr val="0070C0"/>
                </a:solidFill>
              </a:rPr>
              <a:t>Embedding vectors are usually</a:t>
            </a:r>
          </a:p>
          <a:p>
            <a:pPr lvl="2">
              <a:lnSpc>
                <a:spcPct val="150000"/>
              </a:lnSpc>
              <a:buClrTx/>
              <a:defRPr/>
            </a:pPr>
            <a:r>
              <a:rPr lang="en-US" sz="2600" dirty="0">
                <a:solidFill>
                  <a:srgbClr val="0070C0"/>
                </a:solidFill>
              </a:rPr>
              <a:t>	◦ short (length 50-1000)</a:t>
            </a:r>
          </a:p>
          <a:p>
            <a:pPr lvl="2">
              <a:lnSpc>
                <a:spcPct val="150000"/>
              </a:lnSpc>
              <a:buClrTx/>
              <a:defRPr/>
            </a:pPr>
            <a:r>
              <a:rPr lang="en-US" sz="2600" dirty="0">
                <a:solidFill>
                  <a:srgbClr val="0070C0"/>
                </a:solidFill>
              </a:rPr>
              <a:t>	◦ </a:t>
            </a:r>
            <a:r>
              <a:rPr lang="en-US" sz="2600" b="1" dirty="0">
                <a:solidFill>
                  <a:srgbClr val="0070C0"/>
                </a:solidFill>
              </a:rPr>
              <a:t>dense</a:t>
            </a:r>
            <a:r>
              <a:rPr lang="en-US" sz="2600" dirty="0">
                <a:solidFill>
                  <a:srgbClr val="0070C0"/>
                </a:solidFill>
              </a:rPr>
              <a:t> (most elements are non-zero)</a:t>
            </a:r>
          </a:p>
          <a:p>
            <a:pPr lvl="2">
              <a:lnSpc>
                <a:spcPct val="150000"/>
              </a:lnSpc>
              <a:buClrTx/>
              <a:defRPr/>
            </a:pPr>
            <a:r>
              <a:rPr lang="en-US" sz="2800" dirty="0">
                <a:solidFill>
                  <a:srgbClr val="00B050"/>
                </a:solidFill>
              </a:rPr>
              <a:t>Very fast to train </a:t>
            </a:r>
          </a:p>
          <a:p>
            <a:pPr lvl="2">
              <a:lnSpc>
                <a:spcPct val="150000"/>
              </a:lnSpc>
              <a:buClrTx/>
              <a:defRPr/>
            </a:pPr>
            <a:r>
              <a:rPr lang="en-US" sz="2800" i="1" dirty="0">
                <a:solidFill>
                  <a:srgbClr val="00B050"/>
                </a:solidFill>
              </a:rPr>
              <a:t>Idea</a:t>
            </a:r>
            <a:r>
              <a:rPr lang="en-US" sz="2800" dirty="0">
                <a:solidFill>
                  <a:srgbClr val="00B050"/>
                </a:solidFill>
              </a:rPr>
              <a:t>: predict rather than count</a:t>
            </a:r>
            <a:endParaRPr lang="en-US" sz="2600" b="1" dirty="0">
              <a:solidFill>
                <a:srgbClr val="00B050"/>
              </a:solidFill>
            </a:endParaRPr>
          </a:p>
          <a:p>
            <a:pPr lvl="0">
              <a:lnSpc>
                <a:spcPct val="150000"/>
              </a:lnSpc>
              <a:buClrTx/>
              <a:defRPr/>
            </a:pPr>
            <a:endParaRPr lang="en-CA" altLang="zh-CN" sz="2000" kern="12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3206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2C7A2-E389-441E-8E1C-569A5FA72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Sparse versus dense vectors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5F0C2-6802-4C9F-B7D9-8926FF628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2200" b="1" dirty="0"/>
              <a:t>Why dense vectors?</a:t>
            </a:r>
          </a:p>
          <a:p>
            <a:pPr marL="114300" indent="0">
              <a:buNone/>
            </a:pPr>
            <a:r>
              <a:rPr lang="en-US" sz="2200" dirty="0"/>
              <a:t>◦ </a:t>
            </a:r>
            <a:r>
              <a:rPr lang="en-US" sz="2200" b="1" i="1" dirty="0"/>
              <a:t>Short vectors </a:t>
            </a:r>
            <a:r>
              <a:rPr lang="en-US" sz="2200" dirty="0"/>
              <a:t>easier to use as features in machine</a:t>
            </a:r>
          </a:p>
          <a:p>
            <a:pPr marL="114300" indent="0">
              <a:buNone/>
            </a:pPr>
            <a:r>
              <a:rPr lang="en-US" sz="2200" dirty="0"/>
              <a:t>  learning (less weights to tune)</a:t>
            </a:r>
          </a:p>
          <a:p>
            <a:pPr marL="114300" indent="0">
              <a:buNone/>
            </a:pPr>
            <a:r>
              <a:rPr lang="en-US" sz="2200" dirty="0"/>
              <a:t>◦ </a:t>
            </a:r>
            <a:r>
              <a:rPr lang="en-US" sz="2200" b="1" i="1" dirty="0"/>
              <a:t>Dense vectors </a:t>
            </a:r>
            <a:r>
              <a:rPr lang="en-US" sz="2200" dirty="0"/>
              <a:t>generalize better than storing explicit</a:t>
            </a:r>
          </a:p>
          <a:p>
            <a:pPr marL="114300" indent="0">
              <a:buNone/>
            </a:pPr>
            <a:r>
              <a:rPr lang="en-US" sz="2200" dirty="0"/>
              <a:t>   counts (because they encode semantic information)</a:t>
            </a:r>
          </a:p>
          <a:p>
            <a:pPr marL="114300" indent="0">
              <a:buNone/>
            </a:pPr>
            <a:r>
              <a:rPr lang="en-US" sz="2200" dirty="0"/>
              <a:t>◦ “Embeddings” do better at capturing </a:t>
            </a:r>
            <a:r>
              <a:rPr lang="en-US" sz="2200" b="1" i="1" dirty="0"/>
              <a:t>synonymy</a:t>
            </a:r>
            <a:r>
              <a:rPr lang="en-US" sz="2200" dirty="0"/>
              <a:t>:</a:t>
            </a:r>
          </a:p>
          <a:p>
            <a:pPr marL="114300" indent="0">
              <a:buNone/>
            </a:pPr>
            <a:r>
              <a:rPr lang="en-US" sz="2200" dirty="0"/>
              <a:t>    ◦ car and automobile are synonyms; but are distinct dimensions</a:t>
            </a:r>
          </a:p>
          <a:p>
            <a:pPr marL="114300" indent="0">
              <a:buNone/>
            </a:pPr>
            <a:r>
              <a:rPr lang="en-US" sz="2200" dirty="0"/>
              <a:t>    ◦ a word with car as a neighbor and a word with automobile as     </a:t>
            </a:r>
          </a:p>
          <a:p>
            <a:pPr marL="114300" indent="0">
              <a:buNone/>
            </a:pPr>
            <a:r>
              <a:rPr lang="en-US" sz="2200" dirty="0"/>
              <a:t>      a neighbor should be similar, but aren't</a:t>
            </a:r>
          </a:p>
          <a:p>
            <a:pPr marL="114300" indent="0">
              <a:buNone/>
            </a:pPr>
            <a:r>
              <a:rPr lang="en-US" sz="2200" dirty="0"/>
              <a:t>◦</a:t>
            </a:r>
            <a:r>
              <a:rPr lang="en-US" sz="2200" b="1" dirty="0"/>
              <a:t>In practice, they work better</a:t>
            </a:r>
          </a:p>
        </p:txBody>
      </p:sp>
    </p:spTree>
    <p:extLst>
      <p:ext uri="{BB962C8B-B14F-4D97-AF65-F5344CB8AC3E}">
        <p14:creationId xmlns:p14="http://schemas.microsoft.com/office/powerpoint/2010/main" val="3266268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(</a:t>
            </a:r>
            <a:r>
              <a:rPr lang="en-US" dirty="0"/>
              <a:t>Projected) </a:t>
            </a:r>
            <a:r>
              <a:rPr lang="en" dirty="0"/>
              <a:t>Word Vectors </a:t>
            </a:r>
            <a:endParaRPr dirty="0"/>
          </a:p>
        </p:txBody>
      </p:sp>
      <p:sp>
        <p:nvSpPr>
          <p:cNvPr id="159" name="Google Shape;159;p22"/>
          <p:cNvSpPr txBox="1"/>
          <p:nvPr/>
        </p:nvSpPr>
        <p:spPr>
          <a:xfrm>
            <a:off x="2390575" y="1969125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apple 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60" name="Google Shape;160;p22"/>
          <p:cNvSpPr txBox="1"/>
          <p:nvPr/>
        </p:nvSpPr>
        <p:spPr>
          <a:xfrm>
            <a:off x="2905625" y="2308650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orange            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161" name="Google Shape;161;p22"/>
          <p:cNvCxnSpPr/>
          <p:nvPr/>
        </p:nvCxnSpPr>
        <p:spPr>
          <a:xfrm>
            <a:off x="1340550" y="3586175"/>
            <a:ext cx="64629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2" name="Google Shape;162;p22"/>
          <p:cNvCxnSpPr>
            <a:stCxn id="158" idx="2"/>
          </p:cNvCxnSpPr>
          <p:nvPr/>
        </p:nvCxnSpPr>
        <p:spPr>
          <a:xfrm>
            <a:off x="4572000" y="1356867"/>
            <a:ext cx="0" cy="4458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3" name="Google Shape;163;p22"/>
          <p:cNvSpPr txBox="1"/>
          <p:nvPr/>
        </p:nvSpPr>
        <p:spPr>
          <a:xfrm>
            <a:off x="2242075" y="2554725"/>
            <a:ext cx="10845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banana 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4298475" y="2474000"/>
            <a:ext cx="11931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rice 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4719900" y="4269400"/>
            <a:ext cx="6735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bus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66" name="Google Shape;166;p22"/>
          <p:cNvSpPr txBox="1"/>
          <p:nvPr/>
        </p:nvSpPr>
        <p:spPr>
          <a:xfrm>
            <a:off x="5888525" y="2652300"/>
            <a:ext cx="11931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milk 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5043625" y="1794475"/>
            <a:ext cx="11931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juice 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5355950" y="4482550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car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69" name="Google Shape;169;p22"/>
          <p:cNvSpPr txBox="1"/>
          <p:nvPr/>
        </p:nvSpPr>
        <p:spPr>
          <a:xfrm>
            <a:off x="4487825" y="4671775"/>
            <a:ext cx="6735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train          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9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236194" y="386473"/>
            <a:ext cx="638851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altLang="zh-CN" sz="2000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Word embeddings projected onto 2D (t-SNE?)  </a:t>
            </a:r>
            <a:endParaRPr lang="en-US" altLang="zh-CN" sz="2000" dirty="0">
              <a:solidFill>
                <a:srgbClr val="00B0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044219" y="1390898"/>
            <a:ext cx="31012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337511" y="1040915"/>
            <a:ext cx="528375" cy="484787"/>
            <a:chOff x="1417110" y="1933669"/>
            <a:chExt cx="1827515" cy="1676757"/>
          </a:xfrm>
        </p:grpSpPr>
        <p:sp>
          <p:nvSpPr>
            <p:cNvPr id="14" name="椭圆 13"/>
            <p:cNvSpPr/>
            <p:nvPr/>
          </p:nvSpPr>
          <p:spPr>
            <a:xfrm>
              <a:off x="1491775" y="1933669"/>
              <a:ext cx="1676757" cy="1676757"/>
            </a:xfrm>
            <a:prstGeom prst="ellips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5" name="椭圆 14"/>
            <p:cNvSpPr/>
            <p:nvPr/>
          </p:nvSpPr>
          <p:spPr>
            <a:xfrm>
              <a:off x="1686851" y="2118291"/>
              <a:ext cx="1307513" cy="1307513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6" name="椭圆 15"/>
            <p:cNvSpPr/>
            <p:nvPr/>
          </p:nvSpPr>
          <p:spPr>
            <a:xfrm>
              <a:off x="2772931" y="1944597"/>
              <a:ext cx="390517" cy="390517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17110" y="2261397"/>
              <a:ext cx="286781" cy="28678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8" name="椭圆 17"/>
            <p:cNvSpPr/>
            <p:nvPr/>
          </p:nvSpPr>
          <p:spPr>
            <a:xfrm>
              <a:off x="1686851" y="3308201"/>
              <a:ext cx="220530" cy="22053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9" name="椭圆 18"/>
            <p:cNvSpPr/>
            <p:nvPr/>
          </p:nvSpPr>
          <p:spPr>
            <a:xfrm>
              <a:off x="3016329" y="2979248"/>
              <a:ext cx="228296" cy="228296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21" name="文本框 5"/>
          <p:cNvSpPr txBox="1">
            <a:spLocks noChangeArrowheads="1"/>
          </p:cNvSpPr>
          <p:nvPr/>
        </p:nvSpPr>
        <p:spPr bwMode="auto">
          <a:xfrm>
            <a:off x="420024" y="1135668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>
                <a:solidFill>
                  <a:schemeClr val="bg1"/>
                </a:solidFill>
                <a:latin typeface="方正兰亭黑_GBK"/>
                <a:ea typeface="方正兰亭黑_GBK"/>
              </a:rPr>
              <a:t>01</a:t>
            </a:r>
            <a:endParaRPr lang="zh-CN" altLang="en-US" sz="1200">
              <a:solidFill>
                <a:schemeClr val="bg1"/>
              </a:solidFill>
              <a:latin typeface="方正兰亭黑_GBK"/>
              <a:ea typeface="方正兰亭黑_GBK"/>
            </a:endParaRPr>
          </a:p>
        </p:txBody>
      </p:sp>
      <p:sp>
        <p:nvSpPr>
          <p:cNvPr id="24" name="文本框 5">
            <a:extLst>
              <a:ext uri="{FF2B5EF4-FFF2-40B4-BE49-F238E27FC236}">
                <a16:creationId xmlns:a16="http://schemas.microsoft.com/office/drawing/2014/main" id="{4648C912-CD17-4C23-9055-45F8E61C5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806" y="1060872"/>
            <a:ext cx="114646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altLang="ja-JP" sz="1500" dirty="0">
                <a:solidFill>
                  <a:schemeClr val="accent1"/>
                </a:solidFill>
                <a:latin typeface="方正兰亭黑_GBK"/>
                <a:ea typeface="方正兰亭黑_GBK"/>
              </a:rPr>
              <a:t>Word2Vec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26" y="1438322"/>
            <a:ext cx="865803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43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 Analogy</a:t>
            </a:r>
            <a:endParaRPr/>
          </a:p>
        </p:txBody>
      </p:sp>
      <p:cxnSp>
        <p:nvCxnSpPr>
          <p:cNvPr id="175" name="Google Shape;175;p23"/>
          <p:cNvCxnSpPr/>
          <p:nvPr/>
        </p:nvCxnSpPr>
        <p:spPr>
          <a:xfrm>
            <a:off x="1340550" y="3586175"/>
            <a:ext cx="64629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" name="Google Shape;176;p23"/>
          <p:cNvCxnSpPr>
            <a:stCxn id="177" idx="2"/>
          </p:cNvCxnSpPr>
          <p:nvPr/>
        </p:nvCxnSpPr>
        <p:spPr>
          <a:xfrm>
            <a:off x="4572000" y="1356867"/>
            <a:ext cx="0" cy="4458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8" name="Google Shape;178;p23"/>
          <p:cNvSpPr txBox="1"/>
          <p:nvPr/>
        </p:nvSpPr>
        <p:spPr>
          <a:xfrm>
            <a:off x="2390575" y="1969125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king 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5444175" y="2616225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queen 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2902575" y="3937575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man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5813725" y="4523175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woman            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182" name="Google Shape;182;p23"/>
          <p:cNvCxnSpPr/>
          <p:nvPr/>
        </p:nvCxnSpPr>
        <p:spPr>
          <a:xfrm>
            <a:off x="3082550" y="2253625"/>
            <a:ext cx="2421900" cy="466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3" name="Google Shape;183;p23"/>
          <p:cNvCxnSpPr/>
          <p:nvPr/>
        </p:nvCxnSpPr>
        <p:spPr>
          <a:xfrm>
            <a:off x="3559725" y="4237650"/>
            <a:ext cx="2320500" cy="474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4" name="Google Shape;184;p23"/>
          <p:cNvSpPr txBox="1"/>
          <p:nvPr/>
        </p:nvSpPr>
        <p:spPr>
          <a:xfrm>
            <a:off x="3381175" y="3112125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uncle          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85" name="Google Shape;185;p23"/>
          <p:cNvSpPr txBox="1"/>
          <p:nvPr/>
        </p:nvSpPr>
        <p:spPr>
          <a:xfrm>
            <a:off x="6434775" y="3759225"/>
            <a:ext cx="9360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aunt           </a:t>
            </a:r>
            <a:endParaRPr sz="1800">
              <a:solidFill>
                <a:schemeClr val="dk1"/>
              </a:solidFill>
            </a:endParaRPr>
          </a:p>
        </p:txBody>
      </p:sp>
      <p:cxnSp>
        <p:nvCxnSpPr>
          <p:cNvPr id="186" name="Google Shape;186;p23"/>
          <p:cNvCxnSpPr/>
          <p:nvPr/>
        </p:nvCxnSpPr>
        <p:spPr>
          <a:xfrm>
            <a:off x="4073150" y="3396625"/>
            <a:ext cx="2421900" cy="466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7" name="Google Shape;187;p23"/>
          <p:cNvSpPr txBox="1"/>
          <p:nvPr/>
        </p:nvSpPr>
        <p:spPr>
          <a:xfrm>
            <a:off x="6144000" y="5768825"/>
            <a:ext cx="30000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Mikolov &amp; Chen et al. 2013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Mikolov &amp; Sutskever et al. 2013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281996" y="1343214"/>
            <a:ext cx="4500691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altLang="zh-CN" sz="1800" dirty="0">
                <a:solidFill>
                  <a:srgbClr val="2E4864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en-US" altLang="zh-CN" sz="1800" dirty="0">
              <a:solidFill>
                <a:srgbClr val="2E4864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044219" y="1390898"/>
            <a:ext cx="31012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337511" y="1040915"/>
            <a:ext cx="528375" cy="484787"/>
            <a:chOff x="1417110" y="1933669"/>
            <a:chExt cx="1827515" cy="1676757"/>
          </a:xfrm>
        </p:grpSpPr>
        <p:sp>
          <p:nvSpPr>
            <p:cNvPr id="14" name="椭圆 13"/>
            <p:cNvSpPr/>
            <p:nvPr/>
          </p:nvSpPr>
          <p:spPr>
            <a:xfrm>
              <a:off x="1491775" y="1933669"/>
              <a:ext cx="1676757" cy="1676757"/>
            </a:xfrm>
            <a:prstGeom prst="ellips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5" name="椭圆 14"/>
            <p:cNvSpPr/>
            <p:nvPr/>
          </p:nvSpPr>
          <p:spPr>
            <a:xfrm>
              <a:off x="1686851" y="2118291"/>
              <a:ext cx="1307513" cy="1307513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6" name="椭圆 15"/>
            <p:cNvSpPr/>
            <p:nvPr/>
          </p:nvSpPr>
          <p:spPr>
            <a:xfrm>
              <a:off x="2772931" y="1944597"/>
              <a:ext cx="390517" cy="390517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17110" y="2261397"/>
              <a:ext cx="286781" cy="28678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8" name="椭圆 17"/>
            <p:cNvSpPr/>
            <p:nvPr/>
          </p:nvSpPr>
          <p:spPr>
            <a:xfrm>
              <a:off x="1686851" y="3308201"/>
              <a:ext cx="220530" cy="22053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9" name="椭圆 18"/>
            <p:cNvSpPr/>
            <p:nvPr/>
          </p:nvSpPr>
          <p:spPr>
            <a:xfrm>
              <a:off x="3016329" y="2979248"/>
              <a:ext cx="228296" cy="228296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21" name="文本框 5"/>
          <p:cNvSpPr txBox="1">
            <a:spLocks noChangeArrowheads="1"/>
          </p:cNvSpPr>
          <p:nvPr/>
        </p:nvSpPr>
        <p:spPr bwMode="auto">
          <a:xfrm>
            <a:off x="420024" y="1135668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>
                <a:solidFill>
                  <a:schemeClr val="bg1"/>
                </a:solidFill>
                <a:latin typeface="方正兰亭黑_GBK"/>
                <a:ea typeface="方正兰亭黑_GBK"/>
              </a:rPr>
              <a:t>01</a:t>
            </a:r>
            <a:endParaRPr lang="zh-CN" altLang="en-US" sz="1200">
              <a:solidFill>
                <a:schemeClr val="bg1"/>
              </a:solidFill>
              <a:latin typeface="方正兰亭黑_GBK"/>
              <a:ea typeface="方正兰亭黑_GBK"/>
            </a:endParaRPr>
          </a:p>
        </p:txBody>
      </p:sp>
      <p:sp>
        <p:nvSpPr>
          <p:cNvPr id="24" name="文本框 5">
            <a:extLst>
              <a:ext uri="{FF2B5EF4-FFF2-40B4-BE49-F238E27FC236}">
                <a16:creationId xmlns:a16="http://schemas.microsoft.com/office/drawing/2014/main" id="{4648C912-CD17-4C23-9055-45F8E61C5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806" y="1060872"/>
            <a:ext cx="114646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altLang="ja-JP" sz="1500" dirty="0">
                <a:solidFill>
                  <a:schemeClr val="accent1"/>
                </a:solidFill>
                <a:latin typeface="方正兰亭黑_GBK"/>
                <a:ea typeface="方正兰亭黑_GBK"/>
              </a:rPr>
              <a:t>Word2Vec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9275"/>
            <a:ext cx="9144000" cy="3201919"/>
          </a:xfrm>
          <a:prstGeom prst="rect">
            <a:avLst/>
          </a:prstGeom>
        </p:spPr>
      </p:pic>
      <p:sp>
        <p:nvSpPr>
          <p:cNvPr id="20" name="矩形 10">
            <a:extLst>
              <a:ext uri="{FF2B5EF4-FFF2-40B4-BE49-F238E27FC236}">
                <a16:creationId xmlns:a16="http://schemas.microsoft.com/office/drawing/2014/main" id="{47BA9D36-9A6F-405B-93CD-EBA0588DFDE4}"/>
              </a:ext>
            </a:extLst>
          </p:cNvPr>
          <p:cNvSpPr/>
          <p:nvPr/>
        </p:nvSpPr>
        <p:spPr>
          <a:xfrm>
            <a:off x="2507127" y="769493"/>
            <a:ext cx="6388517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altLang="zh-CN" sz="2000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Word embeddings preserve relationships</a:t>
            </a:r>
            <a:endParaRPr lang="en-US" altLang="zh-CN" sz="2000" dirty="0">
              <a:solidFill>
                <a:srgbClr val="00B0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347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C7072-97A6-43CB-962C-B9B399FB7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Visualizing “meaning” changes </a:t>
            </a:r>
            <a:r>
              <a:rPr lang="en-US">
                <a:solidFill>
                  <a:srgbClr val="00B050"/>
                </a:solidFill>
              </a:rPr>
              <a:t>: Reflecting </a:t>
            </a:r>
            <a:r>
              <a:rPr lang="en-US" dirty="0">
                <a:solidFill>
                  <a:srgbClr val="00B050"/>
                </a:solidFill>
              </a:rPr>
              <a:t>biases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825B16-F727-4BF7-A3B9-06A6E7FD2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85" y="1784827"/>
            <a:ext cx="7128630" cy="404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79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Applications benefited by word embeddings</a:t>
            </a:r>
            <a:endParaRPr/>
          </a:p>
        </p:txBody>
      </p:sp>
      <p:sp>
        <p:nvSpPr>
          <p:cNvPr id="193" name="Google Shape;193;p24"/>
          <p:cNvSpPr txBox="1">
            <a:spLocks noGrp="1"/>
          </p:cNvSpPr>
          <p:nvPr>
            <p:ph type="body" idx="1"/>
          </p:nvPr>
        </p:nvSpPr>
        <p:spPr>
          <a:xfrm>
            <a:off x="311700" y="1770100"/>
            <a:ext cx="3708900" cy="43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Dependency parsing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Named entity recognition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Document classification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Sentiment Analysis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Paraphrase Detection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Word Clustering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Machine Translation</a:t>
            </a:r>
            <a:endParaRPr/>
          </a:p>
        </p:txBody>
      </p:sp>
      <p:pic>
        <p:nvPicPr>
          <p:cNvPr id="194" name="Google Shape;19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3375" y="1874175"/>
            <a:ext cx="4120076" cy="222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4"/>
          <p:cNvSpPr txBox="1"/>
          <p:nvPr/>
        </p:nvSpPr>
        <p:spPr>
          <a:xfrm>
            <a:off x="4531850" y="4096275"/>
            <a:ext cx="4420500" cy="15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Table 7: Comparison and combination of models on the Microsoft Sentence Completion Challenge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"Efficient estimation of word representations in vector space" Mikolov &amp; Chen et al. 2013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word2vec as a (powerful) black box</a:t>
            </a:r>
            <a:endParaRPr/>
          </a:p>
        </p:txBody>
      </p:sp>
      <p:pic>
        <p:nvPicPr>
          <p:cNvPr id="201" name="Google Shape;20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9098" y="2395850"/>
            <a:ext cx="2245800" cy="218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750" y="2450263"/>
            <a:ext cx="1957475" cy="19574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5"/>
          <p:cNvSpPr txBox="1"/>
          <p:nvPr/>
        </p:nvSpPr>
        <p:spPr>
          <a:xfrm>
            <a:off x="888079" y="4324325"/>
            <a:ext cx="12708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Wikipedia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204" name="Google Shape;20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2138" y="2509550"/>
            <a:ext cx="3041862" cy="19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5"/>
          <p:cNvSpPr txBox="1"/>
          <p:nvPr/>
        </p:nvSpPr>
        <p:spPr>
          <a:xfrm>
            <a:off x="4012875" y="3327050"/>
            <a:ext cx="1270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</a:rPr>
              <a:t>word2vec</a:t>
            </a:r>
            <a:endParaRPr sz="1800">
              <a:solidFill>
                <a:srgbClr val="F3F3F3"/>
              </a:solidFill>
            </a:endParaRPr>
          </a:p>
        </p:txBody>
      </p:sp>
      <p:sp>
        <p:nvSpPr>
          <p:cNvPr id="206" name="Google Shape;206;p25"/>
          <p:cNvSpPr/>
          <p:nvPr/>
        </p:nvSpPr>
        <p:spPr>
          <a:xfrm>
            <a:off x="2752475" y="3229800"/>
            <a:ext cx="593100" cy="398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5"/>
          <p:cNvSpPr/>
          <p:nvPr/>
        </p:nvSpPr>
        <p:spPr>
          <a:xfrm>
            <a:off x="5861225" y="3289075"/>
            <a:ext cx="593100" cy="398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9F589E-DBDA-4366-9A16-AF9B454C3D69}"/>
              </a:ext>
            </a:extLst>
          </p:cNvPr>
          <p:cNvSpPr txBox="1"/>
          <p:nvPr/>
        </p:nvSpPr>
        <p:spPr>
          <a:xfrm>
            <a:off x="2766189" y="5246525"/>
            <a:ext cx="3764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Unsupervised learning instance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word2vec decomposed</a:t>
            </a:r>
            <a:endParaRPr/>
          </a:p>
        </p:txBody>
      </p:sp>
      <p:pic>
        <p:nvPicPr>
          <p:cNvPr id="213" name="Google Shape;21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7350" y="3522625"/>
            <a:ext cx="2509299" cy="140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6"/>
          <p:cNvSpPr txBox="1"/>
          <p:nvPr/>
        </p:nvSpPr>
        <p:spPr>
          <a:xfrm>
            <a:off x="2615550" y="3970200"/>
            <a:ext cx="889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Words</a:t>
            </a:r>
            <a:endParaRPr/>
          </a:p>
        </p:txBody>
      </p:sp>
      <p:sp>
        <p:nvSpPr>
          <p:cNvPr id="215" name="Google Shape;215;p26"/>
          <p:cNvSpPr txBox="1"/>
          <p:nvPr/>
        </p:nvSpPr>
        <p:spPr>
          <a:xfrm>
            <a:off x="5888875" y="3970200"/>
            <a:ext cx="889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Words</a:t>
            </a:r>
            <a:endParaRPr/>
          </a:p>
        </p:txBody>
      </p:sp>
      <p:sp>
        <p:nvSpPr>
          <p:cNvPr id="216" name="Google Shape;216;p26"/>
          <p:cNvSpPr txBox="1"/>
          <p:nvPr/>
        </p:nvSpPr>
        <p:spPr>
          <a:xfrm>
            <a:off x="1524950" y="1254825"/>
            <a:ext cx="8526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Corpus</a:t>
            </a:r>
            <a:endParaRPr/>
          </a:p>
        </p:txBody>
      </p:sp>
      <p:sp>
        <p:nvSpPr>
          <p:cNvPr id="217" name="Google Shape;217;p26"/>
          <p:cNvSpPr txBox="1"/>
          <p:nvPr/>
        </p:nvSpPr>
        <p:spPr>
          <a:xfrm>
            <a:off x="4011900" y="1320525"/>
            <a:ext cx="1120200" cy="4914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Builder</a:t>
            </a:r>
            <a:endParaRPr/>
          </a:p>
        </p:txBody>
      </p:sp>
      <p:cxnSp>
        <p:nvCxnSpPr>
          <p:cNvPr id="218" name="Google Shape;218;p26"/>
          <p:cNvCxnSpPr>
            <a:stCxn id="216" idx="3"/>
          </p:cNvCxnSpPr>
          <p:nvPr/>
        </p:nvCxnSpPr>
        <p:spPr>
          <a:xfrm>
            <a:off x="2377550" y="1566225"/>
            <a:ext cx="1465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9" name="Google Shape;219;p26"/>
          <p:cNvSpPr txBox="1"/>
          <p:nvPr/>
        </p:nvSpPr>
        <p:spPr>
          <a:xfrm>
            <a:off x="5087875" y="2219250"/>
            <a:ext cx="23076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 Window Scaling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Subsampling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Pruning</a:t>
            </a:r>
            <a:endParaRPr/>
          </a:p>
        </p:txBody>
      </p:sp>
      <p:sp>
        <p:nvSpPr>
          <p:cNvPr id="220" name="Google Shape;220;p26"/>
          <p:cNvSpPr txBox="1"/>
          <p:nvPr/>
        </p:nvSpPr>
        <p:spPr>
          <a:xfrm>
            <a:off x="4145700" y="2303325"/>
            <a:ext cx="852600" cy="6228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 Builder</a:t>
            </a:r>
            <a:endParaRPr/>
          </a:p>
        </p:txBody>
      </p:sp>
      <p:cxnSp>
        <p:nvCxnSpPr>
          <p:cNvPr id="221" name="Google Shape;221;p26"/>
          <p:cNvCxnSpPr>
            <a:stCxn id="217" idx="2"/>
            <a:endCxn id="220" idx="0"/>
          </p:cNvCxnSpPr>
          <p:nvPr/>
        </p:nvCxnSpPr>
        <p:spPr>
          <a:xfrm>
            <a:off x="4572000" y="1811925"/>
            <a:ext cx="0" cy="49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2" name="Google Shape;222;p26"/>
          <p:cNvSpPr txBox="1"/>
          <p:nvPr/>
        </p:nvSpPr>
        <p:spPr>
          <a:xfrm>
            <a:off x="4566850" y="1867575"/>
            <a:ext cx="1120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</p:txBody>
      </p:sp>
      <p:cxnSp>
        <p:nvCxnSpPr>
          <p:cNvPr id="223" name="Google Shape;223;p26"/>
          <p:cNvCxnSpPr>
            <a:stCxn id="216" idx="2"/>
          </p:cNvCxnSpPr>
          <p:nvPr/>
        </p:nvCxnSpPr>
        <p:spPr>
          <a:xfrm>
            <a:off x="1951250" y="1877625"/>
            <a:ext cx="0" cy="74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4" name="Google Shape;224;p26"/>
          <p:cNvCxnSpPr>
            <a:endCxn id="220" idx="1"/>
          </p:cNvCxnSpPr>
          <p:nvPr/>
        </p:nvCxnSpPr>
        <p:spPr>
          <a:xfrm>
            <a:off x="1955400" y="2613525"/>
            <a:ext cx="21903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5" name="Google Shape;225;p26"/>
          <p:cNvSpPr txBox="1"/>
          <p:nvPr/>
        </p:nvSpPr>
        <p:spPr>
          <a:xfrm>
            <a:off x="5087875" y="1340475"/>
            <a:ext cx="15663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Lossy Counting</a:t>
            </a:r>
            <a:endParaRPr/>
          </a:p>
        </p:txBody>
      </p:sp>
      <p:sp>
        <p:nvSpPr>
          <p:cNvPr id="226" name="Google Shape;226;p26"/>
          <p:cNvSpPr txBox="1"/>
          <p:nvPr/>
        </p:nvSpPr>
        <p:spPr>
          <a:xfrm>
            <a:off x="2029625" y="2303313"/>
            <a:ext cx="17289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Sentence Windows</a:t>
            </a:r>
            <a:endParaRPr/>
          </a:p>
        </p:txBody>
      </p:sp>
      <p:cxnSp>
        <p:nvCxnSpPr>
          <p:cNvPr id="227" name="Google Shape;227;p26"/>
          <p:cNvCxnSpPr>
            <a:stCxn id="220" idx="2"/>
          </p:cNvCxnSpPr>
          <p:nvPr/>
        </p:nvCxnSpPr>
        <p:spPr>
          <a:xfrm>
            <a:off x="4572000" y="2926125"/>
            <a:ext cx="6300" cy="24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" name="Google Shape;228;p26"/>
          <p:cNvCxnSpPr/>
          <p:nvPr/>
        </p:nvCxnSpPr>
        <p:spPr>
          <a:xfrm>
            <a:off x="2915175" y="3178775"/>
            <a:ext cx="3345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9" name="Google Shape;229;p26"/>
          <p:cNvCxnSpPr/>
          <p:nvPr/>
        </p:nvCxnSpPr>
        <p:spPr>
          <a:xfrm>
            <a:off x="2919300" y="3188050"/>
            <a:ext cx="0" cy="76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0" name="Google Shape;230;p26"/>
          <p:cNvCxnSpPr/>
          <p:nvPr/>
        </p:nvCxnSpPr>
        <p:spPr>
          <a:xfrm>
            <a:off x="6250450" y="3182875"/>
            <a:ext cx="0" cy="76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1" name="Google Shape;231;p26"/>
          <p:cNvCxnSpPr/>
          <p:nvPr/>
        </p:nvCxnSpPr>
        <p:spPr>
          <a:xfrm>
            <a:off x="3206575" y="4281625"/>
            <a:ext cx="222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2" name="Google Shape;232;p26"/>
          <p:cNvCxnSpPr/>
          <p:nvPr/>
        </p:nvCxnSpPr>
        <p:spPr>
          <a:xfrm rot="10800000">
            <a:off x="5755175" y="4290875"/>
            <a:ext cx="250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3" name="Google Shape;233;p26"/>
          <p:cNvCxnSpPr/>
          <p:nvPr/>
        </p:nvCxnSpPr>
        <p:spPr>
          <a:xfrm>
            <a:off x="5328850" y="4722375"/>
            <a:ext cx="0" cy="39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4" name="Google Shape;234;p26"/>
          <p:cNvCxnSpPr/>
          <p:nvPr/>
        </p:nvCxnSpPr>
        <p:spPr>
          <a:xfrm rot="10800000">
            <a:off x="3901700" y="5139375"/>
            <a:ext cx="1436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" name="Google Shape;235;p26"/>
          <p:cNvCxnSpPr/>
          <p:nvPr/>
        </p:nvCxnSpPr>
        <p:spPr>
          <a:xfrm rot="10800000">
            <a:off x="3901700" y="4703775"/>
            <a:ext cx="0" cy="43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6" name="Google Shape;236;p26"/>
          <p:cNvSpPr txBox="1"/>
          <p:nvPr/>
        </p:nvSpPr>
        <p:spPr>
          <a:xfrm>
            <a:off x="4088175" y="5000675"/>
            <a:ext cx="1120200" cy="5691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Parameter Learner</a:t>
            </a:r>
            <a:endParaRPr/>
          </a:p>
        </p:txBody>
      </p:sp>
      <p:sp>
        <p:nvSpPr>
          <p:cNvPr id="237" name="Google Shape;237;p26"/>
          <p:cNvSpPr txBox="1"/>
          <p:nvPr/>
        </p:nvSpPr>
        <p:spPr>
          <a:xfrm>
            <a:off x="3973150" y="5525875"/>
            <a:ext cx="23076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Backpropagation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Hierarchical Softmax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Sampling</a:t>
            </a:r>
            <a:endParaRPr/>
          </a:p>
        </p:txBody>
      </p:sp>
      <p:sp>
        <p:nvSpPr>
          <p:cNvPr id="238" name="Google Shape;238;p26"/>
          <p:cNvSpPr txBox="1"/>
          <p:nvPr/>
        </p:nvSpPr>
        <p:spPr>
          <a:xfrm>
            <a:off x="3106200" y="3080575"/>
            <a:ext cx="8526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CBOW</a:t>
            </a:r>
            <a:endParaRPr/>
          </a:p>
        </p:txBody>
      </p:sp>
      <p:sp>
        <p:nvSpPr>
          <p:cNvPr id="239" name="Google Shape;239;p26"/>
          <p:cNvSpPr txBox="1"/>
          <p:nvPr/>
        </p:nvSpPr>
        <p:spPr>
          <a:xfrm>
            <a:off x="5228575" y="3075313"/>
            <a:ext cx="10020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Skip-gram</a:t>
            </a:r>
            <a:endParaRPr/>
          </a:p>
        </p:txBody>
      </p:sp>
      <p:sp>
        <p:nvSpPr>
          <p:cNvPr id="240" name="Google Shape;240;p26"/>
          <p:cNvSpPr/>
          <p:nvPr/>
        </p:nvSpPr>
        <p:spPr>
          <a:xfrm>
            <a:off x="3758525" y="3734825"/>
            <a:ext cx="634200" cy="987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41" name="Google Shape;241;p26"/>
          <p:cNvCxnSpPr>
            <a:endCxn id="242" idx="1"/>
          </p:cNvCxnSpPr>
          <p:nvPr/>
        </p:nvCxnSpPr>
        <p:spPr>
          <a:xfrm>
            <a:off x="4392725" y="4621925"/>
            <a:ext cx="29658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2" name="Google Shape;242;p26"/>
          <p:cNvSpPr txBox="1"/>
          <p:nvPr/>
        </p:nvSpPr>
        <p:spPr>
          <a:xfrm>
            <a:off x="7358525" y="4404125"/>
            <a:ext cx="14652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Vectors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(Final Product)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3" name="Google Shape;243;p26"/>
          <p:cNvSpPr/>
          <p:nvPr/>
        </p:nvSpPr>
        <p:spPr>
          <a:xfrm>
            <a:off x="2377550" y="3333375"/>
            <a:ext cx="4610400" cy="23106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"/>
          <p:cNvSpPr txBox="1">
            <a:spLocks noGrp="1"/>
          </p:cNvSpPr>
          <p:nvPr>
            <p:ph type="title"/>
          </p:nvPr>
        </p:nvSpPr>
        <p:spPr>
          <a:xfrm>
            <a:off x="2515950" y="2695050"/>
            <a:ext cx="4112100" cy="146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wevi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bit.ly/wevi-online</a:t>
            </a:r>
            <a:endParaRPr sz="24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Neuron Structure</a:t>
            </a:r>
            <a:endParaRPr/>
          </a:p>
        </p:txBody>
      </p:sp>
      <p:pic>
        <p:nvPicPr>
          <p:cNvPr id="254" name="Google Shape;25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0523" y="2843424"/>
            <a:ext cx="1275325" cy="48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0537" y="1421113"/>
            <a:ext cx="1648150" cy="98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3600" y="2299625"/>
            <a:ext cx="4314775" cy="248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8"/>
          <p:cNvSpPr/>
          <p:nvPr/>
        </p:nvSpPr>
        <p:spPr>
          <a:xfrm>
            <a:off x="2301400" y="2406800"/>
            <a:ext cx="2273700" cy="2273700"/>
          </a:xfrm>
          <a:prstGeom prst="ellipse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8"/>
          <p:cNvSpPr txBox="1"/>
          <p:nvPr/>
        </p:nvSpPr>
        <p:spPr>
          <a:xfrm>
            <a:off x="2962300" y="4680500"/>
            <a:ext cx="11598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neuron</a:t>
            </a:r>
            <a:endParaRPr sz="1800"/>
          </a:p>
        </p:txBody>
      </p:sp>
      <p:pic>
        <p:nvPicPr>
          <p:cNvPr id="259" name="Google Shape;25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11550" y="5005525"/>
            <a:ext cx="2061775" cy="87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48525" y="4057700"/>
            <a:ext cx="2645901" cy="871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8"/>
          <p:cNvSpPr/>
          <p:nvPr/>
        </p:nvSpPr>
        <p:spPr>
          <a:xfrm>
            <a:off x="5804350" y="4131475"/>
            <a:ext cx="425100" cy="1699200"/>
          </a:xfrm>
          <a:prstGeom prst="leftBrace">
            <a:avLst>
              <a:gd name="adj1" fmla="val 8333"/>
              <a:gd name="adj2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a Single Neuron</a:t>
            </a:r>
            <a:endParaRPr/>
          </a:p>
        </p:txBody>
      </p:sp>
      <p:pic>
        <p:nvPicPr>
          <p:cNvPr id="267" name="Google Shape;2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600" y="2299625"/>
            <a:ext cx="4314775" cy="248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9"/>
          <p:cNvSpPr/>
          <p:nvPr/>
        </p:nvSpPr>
        <p:spPr>
          <a:xfrm>
            <a:off x="2301400" y="2406800"/>
            <a:ext cx="2273700" cy="2273700"/>
          </a:xfrm>
          <a:prstGeom prst="ellipse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9"/>
          <p:cNvSpPr txBox="1"/>
          <p:nvPr/>
        </p:nvSpPr>
        <p:spPr>
          <a:xfrm>
            <a:off x="2962300" y="4680500"/>
            <a:ext cx="11598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neuron</a:t>
            </a:r>
            <a:endParaRPr sz="1800"/>
          </a:p>
        </p:txBody>
      </p:sp>
      <p:sp>
        <p:nvSpPr>
          <p:cNvPr id="270" name="Google Shape;270;p29"/>
          <p:cNvSpPr txBox="1"/>
          <p:nvPr/>
        </p:nvSpPr>
        <p:spPr>
          <a:xfrm>
            <a:off x="4772800" y="2233475"/>
            <a:ext cx="3984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endParaRPr sz="2400" b="1" i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71" name="Google Shape;271;p29"/>
          <p:cNvCxnSpPr/>
          <p:nvPr/>
        </p:nvCxnSpPr>
        <p:spPr>
          <a:xfrm>
            <a:off x="4884025" y="2733925"/>
            <a:ext cx="0" cy="509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2" name="Google Shape;272;p29"/>
          <p:cNvSpPr txBox="1"/>
          <p:nvPr/>
        </p:nvSpPr>
        <p:spPr>
          <a:xfrm>
            <a:off x="730025" y="1306725"/>
            <a:ext cx="5871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 sz="30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73" name="Google Shape;273;p29"/>
          <p:cNvCxnSpPr/>
          <p:nvPr/>
        </p:nvCxnSpPr>
        <p:spPr>
          <a:xfrm>
            <a:off x="1023575" y="1857325"/>
            <a:ext cx="0" cy="509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74" name="Google Shape;27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2825" y="862125"/>
            <a:ext cx="1888382" cy="7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3725" y="2011625"/>
            <a:ext cx="1574475" cy="7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7025" y="4737350"/>
            <a:ext cx="3365277" cy="102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86200" y="3220813"/>
            <a:ext cx="2789529" cy="102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675" y="2520750"/>
            <a:ext cx="4598001" cy="200881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 Afforded by a Single Neuron</a:t>
            </a:r>
            <a:endParaRPr/>
          </a:p>
        </p:txBody>
      </p:sp>
      <p:sp>
        <p:nvSpPr>
          <p:cNvPr id="284" name="Google Shape;284;p30"/>
          <p:cNvSpPr/>
          <p:nvPr/>
        </p:nvSpPr>
        <p:spPr>
          <a:xfrm>
            <a:off x="2267294" y="2693202"/>
            <a:ext cx="1696500" cy="1663800"/>
          </a:xfrm>
          <a:prstGeom prst="ellipse">
            <a:avLst/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85" name="Google Shape;285;p30"/>
          <p:cNvGraphicFramePr/>
          <p:nvPr/>
        </p:nvGraphicFramePr>
        <p:xfrm>
          <a:off x="5451900" y="2039400"/>
          <a:ext cx="3096400" cy="3045900"/>
        </p:xfrm>
        <a:graphic>
          <a:graphicData uri="http://schemas.openxmlformats.org/drawingml/2006/table">
            <a:tbl>
              <a:tblPr>
                <a:noFill/>
                <a:tableStyleId>{EAE24DA3-0AA1-4007-8D57-997486CA4F1D}</a:tableStyleId>
              </a:tblPr>
              <a:tblGrid>
                <a:gridCol w="154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Item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Edible?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apple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Y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orange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Y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car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paper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6" name="Google Shape;286;p30"/>
          <p:cNvSpPr txBox="1"/>
          <p:nvPr/>
        </p:nvSpPr>
        <p:spPr>
          <a:xfrm>
            <a:off x="5375200" y="1566200"/>
            <a:ext cx="18165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 lookup table</a:t>
            </a:r>
            <a:endParaRPr sz="1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Multilayer Neural Network</a:t>
            </a:r>
            <a:endParaRPr/>
          </a:p>
        </p:txBody>
      </p:sp>
      <p:pic>
        <p:nvPicPr>
          <p:cNvPr id="292" name="Google Shape;2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800" y="1817338"/>
            <a:ext cx="4035100" cy="32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125" y="983775"/>
            <a:ext cx="1805325" cy="90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6000" y="2384825"/>
            <a:ext cx="1406825" cy="40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77831" y="3224750"/>
            <a:ext cx="1871903" cy="90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6775" y="4655075"/>
            <a:ext cx="1580650" cy="51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 txBox="1">
            <a:spLocks noGrp="1"/>
          </p:cNvSpPr>
          <p:nvPr>
            <p:ph type="title"/>
          </p:nvPr>
        </p:nvSpPr>
        <p:spPr>
          <a:xfrm>
            <a:off x="311700" y="593375"/>
            <a:ext cx="29784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Backpropagation</a:t>
            </a:r>
            <a:endParaRPr/>
          </a:p>
        </p:txBody>
      </p:sp>
      <p:pic>
        <p:nvPicPr>
          <p:cNvPr id="302" name="Google Shape;30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800" y="1817338"/>
            <a:ext cx="4035100" cy="32233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2"/>
          <p:cNvSpPr txBox="1"/>
          <p:nvPr/>
        </p:nvSpPr>
        <p:spPr>
          <a:xfrm>
            <a:off x="3586575" y="1156600"/>
            <a:ext cx="3984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endParaRPr sz="30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04" name="Google Shape;304;p32"/>
          <p:cNvCxnSpPr/>
          <p:nvPr/>
        </p:nvCxnSpPr>
        <p:spPr>
          <a:xfrm>
            <a:off x="3725575" y="1703400"/>
            <a:ext cx="0" cy="509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5" name="Google Shape;305;p32"/>
          <p:cNvSpPr txBox="1"/>
          <p:nvPr/>
        </p:nvSpPr>
        <p:spPr>
          <a:xfrm>
            <a:off x="822700" y="1195525"/>
            <a:ext cx="5871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 sz="30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06" name="Google Shape;306;p32"/>
          <p:cNvCxnSpPr/>
          <p:nvPr/>
        </p:nvCxnSpPr>
        <p:spPr>
          <a:xfrm>
            <a:off x="1116250" y="1746125"/>
            <a:ext cx="0" cy="509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07" name="Google Shape;30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9375" y="487038"/>
            <a:ext cx="2062875" cy="800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9375" y="1328400"/>
            <a:ext cx="1521251" cy="6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9375" y="2052550"/>
            <a:ext cx="1796125" cy="757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76825" y="3656688"/>
            <a:ext cx="2198471" cy="89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99375" y="4627900"/>
            <a:ext cx="1796131" cy="679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99063" y="5387725"/>
            <a:ext cx="2353996" cy="74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563075" y="2816050"/>
            <a:ext cx="2225974" cy="89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word2vec network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9" name="Google Shape;31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50" y="2155250"/>
            <a:ext cx="4106631" cy="254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3"/>
          <p:cNvSpPr txBox="1"/>
          <p:nvPr/>
        </p:nvSpPr>
        <p:spPr>
          <a:xfrm>
            <a:off x="5162050" y="2155250"/>
            <a:ext cx="3345600" cy="30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Structure Highlights: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input layer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one-hot vector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hidden layer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linear (identity)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output layer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softmax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word2vec network</a:t>
            </a:r>
            <a:endParaRPr/>
          </a:p>
        </p:txBody>
      </p:sp>
      <p:pic>
        <p:nvPicPr>
          <p:cNvPr id="326" name="Google Shape;32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825" y="2155238"/>
            <a:ext cx="4079525" cy="254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2769" y="734139"/>
            <a:ext cx="4079526" cy="2238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7188" y="4006588"/>
            <a:ext cx="1750700" cy="54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69250" y="3321025"/>
            <a:ext cx="2228675" cy="45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95075" y="4702721"/>
            <a:ext cx="3994925" cy="855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37376" y="4656401"/>
            <a:ext cx="3994925" cy="1294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neural network and weight matrices</a:t>
            </a:r>
            <a:endParaRPr/>
          </a:p>
        </p:txBody>
      </p:sp>
      <p:pic>
        <p:nvPicPr>
          <p:cNvPr id="337" name="Google Shape;33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825" y="2155238"/>
            <a:ext cx="4079525" cy="254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6563" y="1875325"/>
            <a:ext cx="3895725" cy="286702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5"/>
          <p:cNvSpPr/>
          <p:nvPr/>
        </p:nvSpPr>
        <p:spPr>
          <a:xfrm>
            <a:off x="5430800" y="3790425"/>
            <a:ext cx="1612500" cy="324300"/>
          </a:xfrm>
          <a:prstGeom prst="rect">
            <a:avLst/>
          </a:prstGeom>
          <a:noFill/>
          <a:ln w="762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5"/>
          <p:cNvSpPr/>
          <p:nvPr/>
        </p:nvSpPr>
        <p:spPr>
          <a:xfrm>
            <a:off x="7158675" y="2274675"/>
            <a:ext cx="1612500" cy="324300"/>
          </a:xfrm>
          <a:prstGeom prst="rect">
            <a:avLst/>
          </a:prstGeom>
          <a:noFill/>
          <a:ln w="762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5"/>
          <p:cNvSpPr/>
          <p:nvPr/>
        </p:nvSpPr>
        <p:spPr>
          <a:xfrm>
            <a:off x="7158675" y="2556825"/>
            <a:ext cx="1612500" cy="324300"/>
          </a:xfrm>
          <a:prstGeom prst="rect">
            <a:avLst/>
          </a:prstGeom>
          <a:noFill/>
          <a:ln w="762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5"/>
          <p:cNvSpPr/>
          <p:nvPr/>
        </p:nvSpPr>
        <p:spPr>
          <a:xfrm>
            <a:off x="7152875" y="2848225"/>
            <a:ext cx="1612500" cy="324300"/>
          </a:xfrm>
          <a:prstGeom prst="rect">
            <a:avLst/>
          </a:prstGeom>
          <a:noFill/>
          <a:ln w="762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5"/>
          <p:cNvSpPr/>
          <p:nvPr/>
        </p:nvSpPr>
        <p:spPr>
          <a:xfrm>
            <a:off x="7157000" y="3167450"/>
            <a:ext cx="1612500" cy="324300"/>
          </a:xfrm>
          <a:prstGeom prst="rect">
            <a:avLst/>
          </a:prstGeom>
          <a:noFill/>
          <a:ln w="762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neural network and word vectors</a:t>
            </a:r>
            <a:endParaRPr/>
          </a:p>
        </p:txBody>
      </p:sp>
      <p:pic>
        <p:nvPicPr>
          <p:cNvPr id="349" name="Google Shape;34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325" y="2155238"/>
            <a:ext cx="4079525" cy="254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1600" y="1998625"/>
            <a:ext cx="3924475" cy="286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Training: updating </a:t>
            </a:r>
            <a:r>
              <a:rPr lang="en">
                <a:solidFill>
                  <a:srgbClr val="000000"/>
                </a:solidFill>
              </a:rPr>
              <a:t>word </a:t>
            </a:r>
            <a:r>
              <a:rPr lang="en"/>
              <a:t>vectors</a:t>
            </a:r>
            <a:endParaRPr/>
          </a:p>
        </p:txBody>
      </p:sp>
      <p:pic>
        <p:nvPicPr>
          <p:cNvPr id="356" name="Google Shape;35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34650"/>
            <a:ext cx="4418401" cy="234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4400" y="1137700"/>
            <a:ext cx="3320725" cy="100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3938" y="2418300"/>
            <a:ext cx="2270850" cy="66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7"/>
          <p:cNvPicPr preferRelativeResize="0"/>
          <p:nvPr/>
        </p:nvPicPr>
        <p:blipFill rotWithShape="1">
          <a:blip r:embed="rId6">
            <a:alphaModFix/>
          </a:blip>
          <a:srcRect r="29790"/>
          <a:stretch/>
        </p:blipFill>
        <p:spPr>
          <a:xfrm>
            <a:off x="5785162" y="3207386"/>
            <a:ext cx="2270850" cy="76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13938" y="4166450"/>
            <a:ext cx="2213276" cy="8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16038" y="5109325"/>
            <a:ext cx="2468762" cy="9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4819" y="3781364"/>
            <a:ext cx="4079526" cy="2238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8"/>
          <p:cNvSpPr txBox="1">
            <a:spLocks noGrp="1"/>
          </p:cNvSpPr>
          <p:nvPr>
            <p:ph type="title"/>
          </p:nvPr>
        </p:nvSpPr>
        <p:spPr>
          <a:xfrm>
            <a:off x="348675" y="58411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Intuition of </a:t>
            </a:r>
            <a:r>
              <a:rPr lang="en" b="1">
                <a:solidFill>
                  <a:srgbClr val="0000FF"/>
                </a:solidFill>
              </a:rPr>
              <a:t>output </a:t>
            </a:r>
            <a:r>
              <a:rPr lang="en"/>
              <a:t>vector update rule</a:t>
            </a:r>
            <a:endParaRPr/>
          </a:p>
        </p:txBody>
      </p:sp>
      <p:pic>
        <p:nvPicPr>
          <p:cNvPr id="368" name="Google Shape;36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225" y="2994024"/>
            <a:ext cx="3597101" cy="25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4625" y="2864625"/>
            <a:ext cx="3924475" cy="28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338" y="3531563"/>
            <a:ext cx="58102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4138" y="4421400"/>
            <a:ext cx="60007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8"/>
          <p:cNvSpPr/>
          <p:nvPr/>
        </p:nvSpPr>
        <p:spPr>
          <a:xfrm>
            <a:off x="1121375" y="3517075"/>
            <a:ext cx="1464300" cy="324300"/>
          </a:xfrm>
          <a:prstGeom prst="rect">
            <a:avLst/>
          </a:prstGeom>
          <a:noFill/>
          <a:ln w="762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8"/>
          <p:cNvSpPr/>
          <p:nvPr/>
        </p:nvSpPr>
        <p:spPr>
          <a:xfrm>
            <a:off x="2709850" y="4383075"/>
            <a:ext cx="1464300" cy="324300"/>
          </a:xfrm>
          <a:prstGeom prst="rect">
            <a:avLst/>
          </a:prstGeom>
          <a:noFill/>
          <a:ln w="762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38"/>
          <p:cNvSpPr/>
          <p:nvPr/>
        </p:nvSpPr>
        <p:spPr>
          <a:xfrm>
            <a:off x="7284300" y="4272350"/>
            <a:ext cx="380100" cy="3243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38"/>
          <p:cNvSpPr/>
          <p:nvPr/>
        </p:nvSpPr>
        <p:spPr>
          <a:xfrm>
            <a:off x="8243125" y="4498900"/>
            <a:ext cx="380100" cy="3243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6" name="Google Shape;376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09850" y="1694401"/>
            <a:ext cx="3597099" cy="61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Intuitive Understanding of </a:t>
            </a:r>
            <a:r>
              <a:rPr lang="en" b="1">
                <a:solidFill>
                  <a:srgbClr val="FF0000"/>
                </a:solidFill>
              </a:rPr>
              <a:t>Input </a:t>
            </a:r>
            <a:r>
              <a:rPr lang="en"/>
              <a:t>Vectors</a:t>
            </a:r>
            <a:endParaRPr/>
          </a:p>
        </p:txBody>
      </p:sp>
      <p:pic>
        <p:nvPicPr>
          <p:cNvPr id="382" name="Google Shape;38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225" y="2994024"/>
            <a:ext cx="3597101" cy="25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4625" y="2864625"/>
            <a:ext cx="3924475" cy="28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7488" y="2148925"/>
            <a:ext cx="3520994" cy="56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8525" y="1267688"/>
            <a:ext cx="2887726" cy="8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0338" y="3531563"/>
            <a:ext cx="58102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74138" y="4421400"/>
            <a:ext cx="60007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9"/>
          <p:cNvSpPr/>
          <p:nvPr/>
        </p:nvSpPr>
        <p:spPr>
          <a:xfrm>
            <a:off x="1121375" y="3517075"/>
            <a:ext cx="1464300" cy="324300"/>
          </a:xfrm>
          <a:prstGeom prst="rect">
            <a:avLst/>
          </a:prstGeom>
          <a:noFill/>
          <a:ln w="762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39"/>
          <p:cNvSpPr/>
          <p:nvPr/>
        </p:nvSpPr>
        <p:spPr>
          <a:xfrm>
            <a:off x="2709850" y="4383075"/>
            <a:ext cx="1464300" cy="324300"/>
          </a:xfrm>
          <a:prstGeom prst="rect">
            <a:avLst/>
          </a:prstGeom>
          <a:noFill/>
          <a:ln w="762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39"/>
          <p:cNvSpPr/>
          <p:nvPr/>
        </p:nvSpPr>
        <p:spPr>
          <a:xfrm>
            <a:off x="7284300" y="4272350"/>
            <a:ext cx="380100" cy="3243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39"/>
          <p:cNvSpPr/>
          <p:nvPr/>
        </p:nvSpPr>
        <p:spPr>
          <a:xfrm>
            <a:off x="8243125" y="4498900"/>
            <a:ext cx="380100" cy="3243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276" y="1509250"/>
            <a:ext cx="7784751" cy="452695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Resemblance to a force-directed graph</a:t>
            </a:r>
            <a:endParaRPr/>
          </a:p>
        </p:txBody>
      </p:sp>
      <p:sp>
        <p:nvSpPr>
          <p:cNvPr id="398" name="Google Shape;398;p40"/>
          <p:cNvSpPr txBox="1"/>
          <p:nvPr/>
        </p:nvSpPr>
        <p:spPr>
          <a:xfrm>
            <a:off x="3653325" y="4429875"/>
            <a:ext cx="50118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equilibrium length ~ - strength of </a:t>
            </a:r>
            <a:r>
              <a:rPr lang="en" sz="1800">
                <a:solidFill>
                  <a:srgbClr val="3D85C6"/>
                </a:solidFill>
              </a:rPr>
              <a:t>co-occurrence</a:t>
            </a:r>
            <a:endParaRPr sz="1800">
              <a:solidFill>
                <a:srgbClr val="3D85C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more on this later...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word2vec decomposed</a:t>
            </a:r>
            <a:endParaRPr/>
          </a:p>
        </p:txBody>
      </p:sp>
      <p:pic>
        <p:nvPicPr>
          <p:cNvPr id="404" name="Google Shape;40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7350" y="3522625"/>
            <a:ext cx="2509299" cy="140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1"/>
          <p:cNvSpPr txBox="1"/>
          <p:nvPr/>
        </p:nvSpPr>
        <p:spPr>
          <a:xfrm>
            <a:off x="2615550" y="3970200"/>
            <a:ext cx="889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Words</a:t>
            </a:r>
            <a:endParaRPr/>
          </a:p>
        </p:txBody>
      </p:sp>
      <p:sp>
        <p:nvSpPr>
          <p:cNvPr id="406" name="Google Shape;406;p41"/>
          <p:cNvSpPr txBox="1"/>
          <p:nvPr/>
        </p:nvSpPr>
        <p:spPr>
          <a:xfrm>
            <a:off x="5888875" y="3970200"/>
            <a:ext cx="889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Words</a:t>
            </a:r>
            <a:endParaRPr/>
          </a:p>
        </p:txBody>
      </p:sp>
      <p:sp>
        <p:nvSpPr>
          <p:cNvPr id="407" name="Google Shape;407;p41"/>
          <p:cNvSpPr txBox="1"/>
          <p:nvPr/>
        </p:nvSpPr>
        <p:spPr>
          <a:xfrm>
            <a:off x="1524950" y="1254825"/>
            <a:ext cx="8526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Corpus</a:t>
            </a:r>
            <a:endParaRPr/>
          </a:p>
        </p:txBody>
      </p:sp>
      <p:sp>
        <p:nvSpPr>
          <p:cNvPr id="408" name="Google Shape;408;p41"/>
          <p:cNvSpPr txBox="1"/>
          <p:nvPr/>
        </p:nvSpPr>
        <p:spPr>
          <a:xfrm>
            <a:off x="4011900" y="1320525"/>
            <a:ext cx="1120200" cy="4914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Builder</a:t>
            </a:r>
            <a:endParaRPr/>
          </a:p>
        </p:txBody>
      </p:sp>
      <p:cxnSp>
        <p:nvCxnSpPr>
          <p:cNvPr id="409" name="Google Shape;409;p41"/>
          <p:cNvCxnSpPr>
            <a:stCxn id="407" idx="3"/>
          </p:cNvCxnSpPr>
          <p:nvPr/>
        </p:nvCxnSpPr>
        <p:spPr>
          <a:xfrm>
            <a:off x="2377550" y="1566225"/>
            <a:ext cx="1465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10" name="Google Shape;410;p41"/>
          <p:cNvSpPr txBox="1"/>
          <p:nvPr/>
        </p:nvSpPr>
        <p:spPr>
          <a:xfrm>
            <a:off x="5087875" y="2219250"/>
            <a:ext cx="23076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 Window Scaling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Subsampling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Pruning</a:t>
            </a:r>
            <a:endParaRPr/>
          </a:p>
        </p:txBody>
      </p:sp>
      <p:sp>
        <p:nvSpPr>
          <p:cNvPr id="411" name="Google Shape;411;p41"/>
          <p:cNvSpPr txBox="1"/>
          <p:nvPr/>
        </p:nvSpPr>
        <p:spPr>
          <a:xfrm>
            <a:off x="4145700" y="2303325"/>
            <a:ext cx="852600" cy="6228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 Builder</a:t>
            </a:r>
            <a:endParaRPr/>
          </a:p>
        </p:txBody>
      </p:sp>
      <p:cxnSp>
        <p:nvCxnSpPr>
          <p:cNvPr id="412" name="Google Shape;412;p41"/>
          <p:cNvCxnSpPr>
            <a:stCxn id="408" idx="2"/>
            <a:endCxn id="411" idx="0"/>
          </p:cNvCxnSpPr>
          <p:nvPr/>
        </p:nvCxnSpPr>
        <p:spPr>
          <a:xfrm>
            <a:off x="4572000" y="1811925"/>
            <a:ext cx="0" cy="49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13" name="Google Shape;413;p41"/>
          <p:cNvSpPr txBox="1"/>
          <p:nvPr/>
        </p:nvSpPr>
        <p:spPr>
          <a:xfrm>
            <a:off x="4566850" y="1867575"/>
            <a:ext cx="1120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</p:txBody>
      </p:sp>
      <p:cxnSp>
        <p:nvCxnSpPr>
          <p:cNvPr id="414" name="Google Shape;414;p41"/>
          <p:cNvCxnSpPr>
            <a:stCxn id="407" idx="2"/>
          </p:cNvCxnSpPr>
          <p:nvPr/>
        </p:nvCxnSpPr>
        <p:spPr>
          <a:xfrm>
            <a:off x="1951250" y="1877625"/>
            <a:ext cx="0" cy="74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5" name="Google Shape;415;p41"/>
          <p:cNvCxnSpPr>
            <a:endCxn id="411" idx="1"/>
          </p:cNvCxnSpPr>
          <p:nvPr/>
        </p:nvCxnSpPr>
        <p:spPr>
          <a:xfrm>
            <a:off x="1955400" y="2613525"/>
            <a:ext cx="21903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16" name="Google Shape;416;p41"/>
          <p:cNvSpPr txBox="1"/>
          <p:nvPr/>
        </p:nvSpPr>
        <p:spPr>
          <a:xfrm>
            <a:off x="5087875" y="1340475"/>
            <a:ext cx="15663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Lossy Counting</a:t>
            </a:r>
            <a:endParaRPr/>
          </a:p>
        </p:txBody>
      </p:sp>
      <p:sp>
        <p:nvSpPr>
          <p:cNvPr id="417" name="Google Shape;417;p41"/>
          <p:cNvSpPr txBox="1"/>
          <p:nvPr/>
        </p:nvSpPr>
        <p:spPr>
          <a:xfrm>
            <a:off x="2029625" y="2303313"/>
            <a:ext cx="17289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Sentence Windows</a:t>
            </a:r>
            <a:endParaRPr/>
          </a:p>
        </p:txBody>
      </p:sp>
      <p:cxnSp>
        <p:nvCxnSpPr>
          <p:cNvPr id="418" name="Google Shape;418;p41"/>
          <p:cNvCxnSpPr>
            <a:stCxn id="411" idx="2"/>
          </p:cNvCxnSpPr>
          <p:nvPr/>
        </p:nvCxnSpPr>
        <p:spPr>
          <a:xfrm>
            <a:off x="4572000" y="2926125"/>
            <a:ext cx="6300" cy="24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9" name="Google Shape;419;p41"/>
          <p:cNvCxnSpPr/>
          <p:nvPr/>
        </p:nvCxnSpPr>
        <p:spPr>
          <a:xfrm>
            <a:off x="2915175" y="3178775"/>
            <a:ext cx="3345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0" name="Google Shape;420;p41"/>
          <p:cNvCxnSpPr/>
          <p:nvPr/>
        </p:nvCxnSpPr>
        <p:spPr>
          <a:xfrm>
            <a:off x="2919300" y="3188050"/>
            <a:ext cx="0" cy="76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1" name="Google Shape;421;p41"/>
          <p:cNvCxnSpPr/>
          <p:nvPr/>
        </p:nvCxnSpPr>
        <p:spPr>
          <a:xfrm>
            <a:off x="6250450" y="3182875"/>
            <a:ext cx="0" cy="76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2" name="Google Shape;422;p41"/>
          <p:cNvCxnSpPr/>
          <p:nvPr/>
        </p:nvCxnSpPr>
        <p:spPr>
          <a:xfrm>
            <a:off x="3206575" y="4281625"/>
            <a:ext cx="222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3" name="Google Shape;423;p41"/>
          <p:cNvCxnSpPr/>
          <p:nvPr/>
        </p:nvCxnSpPr>
        <p:spPr>
          <a:xfrm rot="10800000">
            <a:off x="5755175" y="4290875"/>
            <a:ext cx="250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4" name="Google Shape;424;p41"/>
          <p:cNvCxnSpPr/>
          <p:nvPr/>
        </p:nvCxnSpPr>
        <p:spPr>
          <a:xfrm>
            <a:off x="5328850" y="4722375"/>
            <a:ext cx="0" cy="39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5" name="Google Shape;425;p41"/>
          <p:cNvCxnSpPr/>
          <p:nvPr/>
        </p:nvCxnSpPr>
        <p:spPr>
          <a:xfrm rot="10800000">
            <a:off x="3901700" y="5139375"/>
            <a:ext cx="1436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6" name="Google Shape;426;p41"/>
          <p:cNvCxnSpPr/>
          <p:nvPr/>
        </p:nvCxnSpPr>
        <p:spPr>
          <a:xfrm rot="10800000">
            <a:off x="3901700" y="4703775"/>
            <a:ext cx="0" cy="43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27" name="Google Shape;427;p41"/>
          <p:cNvSpPr txBox="1"/>
          <p:nvPr/>
        </p:nvSpPr>
        <p:spPr>
          <a:xfrm>
            <a:off x="4088175" y="5000675"/>
            <a:ext cx="1120200" cy="5691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Parameter Learner</a:t>
            </a:r>
            <a:endParaRPr/>
          </a:p>
        </p:txBody>
      </p:sp>
      <p:sp>
        <p:nvSpPr>
          <p:cNvPr id="428" name="Google Shape;428;p41"/>
          <p:cNvSpPr txBox="1"/>
          <p:nvPr/>
        </p:nvSpPr>
        <p:spPr>
          <a:xfrm>
            <a:off x="3973150" y="5525875"/>
            <a:ext cx="23076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Backpropagation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Hierarchical Softmax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Sampling</a:t>
            </a:r>
            <a:endParaRPr/>
          </a:p>
        </p:txBody>
      </p:sp>
      <p:sp>
        <p:nvSpPr>
          <p:cNvPr id="429" name="Google Shape;429;p41"/>
          <p:cNvSpPr txBox="1"/>
          <p:nvPr/>
        </p:nvSpPr>
        <p:spPr>
          <a:xfrm>
            <a:off x="3106200" y="3080575"/>
            <a:ext cx="8526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CBOW</a:t>
            </a:r>
            <a:endParaRPr/>
          </a:p>
        </p:txBody>
      </p:sp>
      <p:sp>
        <p:nvSpPr>
          <p:cNvPr id="430" name="Google Shape;430;p41"/>
          <p:cNvSpPr txBox="1"/>
          <p:nvPr/>
        </p:nvSpPr>
        <p:spPr>
          <a:xfrm>
            <a:off x="5228575" y="3075313"/>
            <a:ext cx="10020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Skip-gram</a:t>
            </a:r>
            <a:endParaRPr/>
          </a:p>
        </p:txBody>
      </p:sp>
      <p:sp>
        <p:nvSpPr>
          <p:cNvPr id="431" name="Google Shape;431;p41"/>
          <p:cNvSpPr/>
          <p:nvPr/>
        </p:nvSpPr>
        <p:spPr>
          <a:xfrm>
            <a:off x="3758525" y="3734825"/>
            <a:ext cx="634200" cy="987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2" name="Google Shape;432;p41"/>
          <p:cNvCxnSpPr>
            <a:endCxn id="433" idx="1"/>
          </p:cNvCxnSpPr>
          <p:nvPr/>
        </p:nvCxnSpPr>
        <p:spPr>
          <a:xfrm>
            <a:off x="4392725" y="4621925"/>
            <a:ext cx="29658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33" name="Google Shape;433;p41"/>
          <p:cNvSpPr txBox="1"/>
          <p:nvPr/>
        </p:nvSpPr>
        <p:spPr>
          <a:xfrm>
            <a:off x="7358525" y="4404125"/>
            <a:ext cx="14652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Vectors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(Final Product)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4" name="Google Shape;434;p41"/>
          <p:cNvSpPr/>
          <p:nvPr/>
        </p:nvSpPr>
        <p:spPr>
          <a:xfrm>
            <a:off x="2377550" y="3333375"/>
            <a:ext cx="4610400" cy="23106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41"/>
          <p:cNvSpPr/>
          <p:nvPr/>
        </p:nvSpPr>
        <p:spPr>
          <a:xfrm>
            <a:off x="2377550" y="2219250"/>
            <a:ext cx="4610400" cy="17076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select </a:t>
            </a:r>
            <a:r>
              <a:rPr lang="en">
                <a:solidFill>
                  <a:srgbClr val="FF0000"/>
                </a:solidFill>
              </a:rPr>
              <a:t>input </a:t>
            </a:r>
            <a:r>
              <a:rPr lang="en"/>
              <a:t>and </a:t>
            </a:r>
            <a:r>
              <a:rPr lang="en">
                <a:solidFill>
                  <a:srgbClr val="0000FF"/>
                </a:solidFill>
              </a:rPr>
              <a:t>output </a:t>
            </a:r>
            <a:r>
              <a:rPr lang="en"/>
              <a:t>words?</a:t>
            </a:r>
            <a:endParaRPr/>
          </a:p>
        </p:txBody>
      </p:sp>
      <p:sp>
        <p:nvSpPr>
          <p:cNvPr id="441" name="Google Shape;441;p42"/>
          <p:cNvSpPr txBox="1">
            <a:spLocks noGrp="1"/>
          </p:cNvSpPr>
          <p:nvPr>
            <p:ph type="body" idx="1"/>
          </p:nvPr>
        </p:nvSpPr>
        <p:spPr>
          <a:xfrm>
            <a:off x="642150" y="1610778"/>
            <a:ext cx="85206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Method 1: continuous bag-of-word (CBOW)</a:t>
            </a:r>
            <a:endParaRPr/>
          </a:p>
        </p:txBody>
      </p:sp>
      <p:sp>
        <p:nvSpPr>
          <p:cNvPr id="442" name="Google Shape;442;p42"/>
          <p:cNvSpPr txBox="1"/>
          <p:nvPr/>
        </p:nvSpPr>
        <p:spPr>
          <a:xfrm>
            <a:off x="3033625" y="4712325"/>
            <a:ext cx="31695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  </a:t>
            </a:r>
            <a:r>
              <a:rPr lang="en" sz="1800">
                <a:solidFill>
                  <a:srgbClr val="0000FF"/>
                </a:solidFill>
              </a:rPr>
              <a:t>eat an </a:t>
            </a:r>
            <a:r>
              <a:rPr lang="en" sz="1800" b="1">
                <a:solidFill>
                  <a:srgbClr val="FF0000"/>
                </a:solidFill>
              </a:rPr>
              <a:t>apple </a:t>
            </a:r>
            <a:r>
              <a:rPr lang="en" sz="1800">
                <a:solidFill>
                  <a:srgbClr val="0000FF"/>
                </a:solidFill>
              </a:rPr>
              <a:t>every day</a:t>
            </a:r>
            <a:endParaRPr sz="1800"/>
          </a:p>
        </p:txBody>
      </p:sp>
      <p:sp>
        <p:nvSpPr>
          <p:cNvPr id="443" name="Google Shape;443;p42"/>
          <p:cNvSpPr/>
          <p:nvPr/>
        </p:nvSpPr>
        <p:spPr>
          <a:xfrm>
            <a:off x="3475350" y="4479850"/>
            <a:ext cx="722871" cy="362200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44" name="Google Shape;444;p42"/>
          <p:cNvSpPr/>
          <p:nvPr/>
        </p:nvSpPr>
        <p:spPr>
          <a:xfrm flipH="1">
            <a:off x="4198254" y="4488850"/>
            <a:ext cx="1158418" cy="362200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45" name="Google Shape;445;p42"/>
          <p:cNvSpPr txBox="1"/>
          <p:nvPr/>
        </p:nvSpPr>
        <p:spPr>
          <a:xfrm>
            <a:off x="642150" y="3707025"/>
            <a:ext cx="3000000" cy="5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Method 2: skip-gram (SG)</a:t>
            </a:r>
            <a:endParaRPr/>
          </a:p>
        </p:txBody>
      </p:sp>
      <p:sp>
        <p:nvSpPr>
          <p:cNvPr id="446" name="Google Shape;446;p42"/>
          <p:cNvSpPr/>
          <p:nvPr/>
        </p:nvSpPr>
        <p:spPr>
          <a:xfrm>
            <a:off x="3753375" y="4643050"/>
            <a:ext cx="444858" cy="198993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47" name="Google Shape;447;p42"/>
          <p:cNvSpPr/>
          <p:nvPr/>
        </p:nvSpPr>
        <p:spPr>
          <a:xfrm flipH="1">
            <a:off x="4198241" y="4643050"/>
            <a:ext cx="593128" cy="198993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448" name="Google Shape;448;p42"/>
          <p:cNvSpPr txBox="1"/>
          <p:nvPr/>
        </p:nvSpPr>
        <p:spPr>
          <a:xfrm>
            <a:off x="3033625" y="2630925"/>
            <a:ext cx="31695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 eat an</a:t>
            </a:r>
            <a:r>
              <a:rPr lang="en" sz="1800">
                <a:solidFill>
                  <a:srgbClr val="0000FF"/>
                </a:solidFill>
              </a:rPr>
              <a:t> </a:t>
            </a:r>
            <a:r>
              <a:rPr lang="en" sz="1800" b="1">
                <a:solidFill>
                  <a:srgbClr val="0000FF"/>
                </a:solidFill>
              </a:rPr>
              <a:t>apple </a:t>
            </a:r>
            <a:r>
              <a:rPr lang="en" sz="1800">
                <a:solidFill>
                  <a:srgbClr val="FF0000"/>
                </a:solidFill>
              </a:rPr>
              <a:t>every day</a:t>
            </a:r>
            <a:endParaRPr sz="1800"/>
          </a:p>
        </p:txBody>
      </p:sp>
      <p:sp>
        <p:nvSpPr>
          <p:cNvPr id="449" name="Google Shape;449;p42"/>
          <p:cNvSpPr/>
          <p:nvPr/>
        </p:nvSpPr>
        <p:spPr>
          <a:xfrm>
            <a:off x="3475350" y="2398450"/>
            <a:ext cx="722871" cy="362200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stealth" w="med" len="med"/>
            <a:tailEnd type="none" w="med" len="med"/>
          </a:ln>
        </p:spPr>
      </p:sp>
      <p:sp>
        <p:nvSpPr>
          <p:cNvPr id="450" name="Google Shape;450;p42"/>
          <p:cNvSpPr/>
          <p:nvPr/>
        </p:nvSpPr>
        <p:spPr>
          <a:xfrm flipH="1">
            <a:off x="4198254" y="2407450"/>
            <a:ext cx="1158418" cy="362200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stealth" w="med" len="med"/>
            <a:tailEnd type="none" w="med" len="med"/>
          </a:ln>
        </p:spPr>
      </p:sp>
      <p:sp>
        <p:nvSpPr>
          <p:cNvPr id="451" name="Google Shape;451;p42"/>
          <p:cNvSpPr/>
          <p:nvPr/>
        </p:nvSpPr>
        <p:spPr>
          <a:xfrm>
            <a:off x="3753375" y="2561650"/>
            <a:ext cx="444858" cy="198993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stealth" w="med" len="med"/>
            <a:tailEnd type="none" w="med" len="med"/>
          </a:ln>
        </p:spPr>
      </p:sp>
      <p:sp>
        <p:nvSpPr>
          <p:cNvPr id="452" name="Google Shape;452;p42"/>
          <p:cNvSpPr/>
          <p:nvPr/>
        </p:nvSpPr>
        <p:spPr>
          <a:xfrm flipH="1">
            <a:off x="4198241" y="2561650"/>
            <a:ext cx="593128" cy="198993"/>
          </a:xfrm>
          <a:custGeom>
            <a:avLst/>
            <a:gdLst/>
            <a:ahLst/>
            <a:cxnLst/>
            <a:rect l="l" t="t" r="r" b="b"/>
            <a:pathLst>
              <a:path w="18906" h="14488" extrusionOk="0">
                <a:moveTo>
                  <a:pt x="18906" y="14488"/>
                </a:moveTo>
                <a:cubicBezTo>
                  <a:pt x="18906" y="9344"/>
                  <a:pt x="17332" y="2429"/>
                  <a:pt x="12604" y="402"/>
                </a:cubicBezTo>
                <a:cubicBezTo>
                  <a:pt x="7301" y="-1871"/>
                  <a:pt x="0" y="6495"/>
                  <a:pt x="0" y="1226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stealth" w="med" len="med"/>
            <a:tailEnd type="none" w="med" len="med"/>
          </a:ln>
        </p:spPr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3"/>
          <p:cNvSpPr txBox="1">
            <a:spLocks noGrp="1"/>
          </p:cNvSpPr>
          <p:nvPr>
            <p:ph type="title" idx="4294967295"/>
          </p:nvPr>
        </p:nvSpPr>
        <p:spPr>
          <a:xfrm>
            <a:off x="3023700" y="2663475"/>
            <a:ext cx="3096600" cy="138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wevi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(CBOW and SG)</a:t>
            </a:r>
            <a:endParaRPr sz="1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0CB8E-6634-3E4B-944B-6BB712613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word2vec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7C973-9045-2746-B9CA-75154DA1C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 words using context</a:t>
            </a:r>
          </a:p>
          <a:p>
            <a:r>
              <a:rPr lang="en-US" dirty="0"/>
              <a:t>Two versions: CBOW (continuous bag of words) and Skip-gram</a:t>
            </a:r>
          </a:p>
          <a:p>
            <a:endParaRPr lang="en-US" dirty="0"/>
          </a:p>
        </p:txBody>
      </p:sp>
      <p:pic>
        <p:nvPicPr>
          <p:cNvPr id="8194" name="Picture 2" descr="diagrams">
            <a:extLst>
              <a:ext uri="{FF2B5EF4-FFF2-40B4-BE49-F238E27FC236}">
                <a16:creationId xmlns:a16="http://schemas.microsoft.com/office/drawing/2014/main" id="{21C0A68B-5735-8D4B-8849-6A370550C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721" y="3202306"/>
            <a:ext cx="5578867" cy="324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3F3398-7887-644A-AD4F-922E84074F2E}"/>
              </a:ext>
            </a:extLst>
          </p:cNvPr>
          <p:cNvSpPr txBox="1"/>
          <p:nvPr/>
        </p:nvSpPr>
        <p:spPr>
          <a:xfrm>
            <a:off x="628650" y="6533147"/>
            <a:ext cx="2309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skymind.ai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/wiki/word2vec</a:t>
            </a:r>
          </a:p>
        </p:txBody>
      </p:sp>
    </p:spTree>
    <p:extLst>
      <p:ext uri="{BB962C8B-B14F-4D97-AF65-F5344CB8AC3E}">
        <p14:creationId xmlns:p14="http://schemas.microsoft.com/office/powerpoint/2010/main" val="10180053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5522B-93AB-3E4E-820A-38F69342E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9F1988-504D-4B43-BF9C-4A7A9952A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076" y="4469258"/>
            <a:ext cx="1946825" cy="2388742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59FB4B-A269-B243-8571-6700F41A0B9E}"/>
              </a:ext>
            </a:extLst>
          </p:cNvPr>
          <p:cNvSpPr txBox="1">
            <a:spLocks/>
          </p:cNvSpPr>
          <p:nvPr/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Bag of words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Gets rid of word order.  Used in discrete case using counts of words that appear.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CBOW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Takes vector embeddings of n words before target and n words after and adds them (as vectors). 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Also removes word order, but the vector sum is meaningful enough to deduce missing word.</a:t>
            </a:r>
          </a:p>
        </p:txBody>
      </p:sp>
    </p:spTree>
    <p:extLst>
      <p:ext uri="{BB962C8B-B14F-4D97-AF65-F5344CB8AC3E}">
        <p14:creationId xmlns:p14="http://schemas.microsoft.com/office/powerpoint/2010/main" val="28718319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Word2vec – Continuous Bag of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E.g. “The cat sat on floor”</a:t>
            </a:r>
          </a:p>
          <a:p>
            <a:pPr lvl="1"/>
            <a:r>
              <a:rPr lang="en-US" dirty="0"/>
              <a:t>Window size =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269" y="2715558"/>
            <a:ext cx="2878931" cy="33566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00325" y="3157537"/>
            <a:ext cx="4203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0325" y="3793331"/>
            <a:ext cx="3964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97326" y="4988897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0325" y="5571768"/>
            <a:ext cx="5212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floor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48063" y="4393873"/>
            <a:ext cx="3914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94A7F4-7B54-C141-B769-E33870B728E4}"/>
              </a:ext>
            </a:extLst>
          </p:cNvPr>
          <p:cNvSpPr txBox="1"/>
          <p:nvPr/>
        </p:nvSpPr>
        <p:spPr>
          <a:xfrm>
            <a:off x="628650" y="6533147"/>
            <a:ext cx="4056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www.cs.ucr.edu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/~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vagelis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/classes/CS242/slides/word2vec.pptx</a:t>
            </a:r>
          </a:p>
        </p:txBody>
      </p:sp>
    </p:spTree>
    <p:extLst>
      <p:ext uri="{BB962C8B-B14F-4D97-AF65-F5344CB8AC3E}">
        <p14:creationId xmlns:p14="http://schemas.microsoft.com/office/powerpoint/2010/main" val="19097252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813000" y="1777208"/>
            <a:ext cx="205740" cy="1783080"/>
            <a:chOff x="1800225" y="419100"/>
            <a:chExt cx="182880" cy="1828800"/>
          </a:xfrm>
        </p:grpSpPr>
        <p:sp>
          <p:nvSpPr>
            <p:cNvPr id="9" name="Rectangle 8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13001" y="3927968"/>
            <a:ext cx="205740" cy="1783080"/>
            <a:chOff x="1800225" y="419100"/>
            <a:chExt cx="182880" cy="1828800"/>
          </a:xfrm>
        </p:grpSpPr>
        <p:sp>
          <p:nvSpPr>
            <p:cNvPr id="22" name="Rectangle 21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404947" y="2441095"/>
            <a:ext cx="3964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04947" y="4641199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4408343" y="3139088"/>
            <a:ext cx="205740" cy="1069848"/>
            <a:chOff x="1800225" y="419100"/>
            <a:chExt cx="182880" cy="1097280"/>
          </a:xfrm>
        </p:grpSpPr>
        <p:sp>
          <p:nvSpPr>
            <p:cNvPr id="47" name="Rectangle 46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009979" y="2847056"/>
            <a:ext cx="205740" cy="1783080"/>
            <a:chOff x="1800225" y="419100"/>
            <a:chExt cx="182880" cy="1828800"/>
          </a:xfrm>
        </p:grpSpPr>
        <p:sp>
          <p:nvSpPr>
            <p:cNvPr id="58" name="Rectangle 57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468174" y="1399992"/>
            <a:ext cx="9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layer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2018740" y="1777209"/>
            <a:ext cx="2389603" cy="1361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2018740" y="3136132"/>
            <a:ext cx="2389602" cy="791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012447" y="3558397"/>
            <a:ext cx="2395895" cy="650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018740" y="4219999"/>
            <a:ext cx="2389602" cy="1491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063518" y="2366973"/>
            <a:ext cx="10754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Hidden layer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439038" y="3584857"/>
            <a:ext cx="3914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</a:t>
            </a:r>
          </a:p>
        </p:txBody>
      </p:sp>
      <p:cxnSp>
        <p:nvCxnSpPr>
          <p:cNvPr id="84" name="Straight Connector 83"/>
          <p:cNvCxnSpPr/>
          <p:nvPr/>
        </p:nvCxnSpPr>
        <p:spPr>
          <a:xfrm flipV="1">
            <a:off x="4614083" y="2846144"/>
            <a:ext cx="2395896" cy="289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614083" y="4208936"/>
            <a:ext cx="2395896" cy="42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598429" y="2411562"/>
            <a:ext cx="10722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layer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155" y="3520792"/>
            <a:ext cx="74732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one-hot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vector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939036" y="3520791"/>
            <a:ext cx="74732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one-hot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vector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-71218" y="1881601"/>
            <a:ext cx="198182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Index of cat in vocabulary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9980FB4-096B-A346-9FD4-5E5107C20E7F}"/>
              </a:ext>
            </a:extLst>
          </p:cNvPr>
          <p:cNvSpPr txBox="1"/>
          <p:nvPr/>
        </p:nvSpPr>
        <p:spPr>
          <a:xfrm>
            <a:off x="628650" y="6533147"/>
            <a:ext cx="4056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www.cs.ucr.edu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/~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vagelis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/classes/CS242/slides/word2vec.pptx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40F6DF-12B0-D246-BA3B-A77005763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1084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838114" y="1789805"/>
            <a:ext cx="205740" cy="1783080"/>
            <a:chOff x="1800225" y="419100"/>
            <a:chExt cx="182880" cy="1828800"/>
          </a:xfrm>
        </p:grpSpPr>
        <p:sp>
          <p:nvSpPr>
            <p:cNvPr id="9" name="Rectangle 8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38115" y="3940564"/>
            <a:ext cx="205740" cy="1783080"/>
            <a:chOff x="1800225" y="419100"/>
            <a:chExt cx="182880" cy="1828800"/>
          </a:xfrm>
        </p:grpSpPr>
        <p:sp>
          <p:nvSpPr>
            <p:cNvPr id="22" name="Rectangle 21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430062" y="2453691"/>
            <a:ext cx="3964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30061" y="4653796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4433457" y="3151684"/>
            <a:ext cx="205740" cy="1069848"/>
            <a:chOff x="1800225" y="419100"/>
            <a:chExt cx="182880" cy="1097280"/>
          </a:xfrm>
        </p:grpSpPr>
        <p:sp>
          <p:nvSpPr>
            <p:cNvPr id="47" name="Rectangle 46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035093" y="2859653"/>
            <a:ext cx="205740" cy="1783080"/>
            <a:chOff x="1800225" y="419100"/>
            <a:chExt cx="182880" cy="1828800"/>
          </a:xfrm>
        </p:grpSpPr>
        <p:sp>
          <p:nvSpPr>
            <p:cNvPr id="58" name="Rectangle 57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493289" y="1412588"/>
            <a:ext cx="9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layer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2043855" y="1789805"/>
            <a:ext cx="2389603" cy="1361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2043854" y="3148728"/>
            <a:ext cx="2389602" cy="791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037562" y="3570993"/>
            <a:ext cx="2395895" cy="650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043854" y="4232595"/>
            <a:ext cx="2389602" cy="1491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088632" y="2379569"/>
            <a:ext cx="10754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Hidden layer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464152" y="3597454"/>
            <a:ext cx="3914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</a:t>
            </a:r>
          </a:p>
        </p:txBody>
      </p:sp>
      <p:cxnSp>
        <p:nvCxnSpPr>
          <p:cNvPr id="84" name="Straight Connector 83"/>
          <p:cNvCxnSpPr/>
          <p:nvPr/>
        </p:nvCxnSpPr>
        <p:spPr>
          <a:xfrm flipV="1">
            <a:off x="4639197" y="2858740"/>
            <a:ext cx="2395896" cy="289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639197" y="4221532"/>
            <a:ext cx="2395896" cy="42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623544" y="2424158"/>
            <a:ext cx="10722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249594" y="2451367"/>
                <a:ext cx="90640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594" y="2451367"/>
                <a:ext cx="906402" cy="4154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270889" y="4384725"/>
                <a:ext cx="90640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889" y="4384725"/>
                <a:ext cx="906402" cy="4154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1198629" y="3329992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98629" y="5456182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256683" y="4359966"/>
            <a:ext cx="61908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N-dim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5584219" y="3469545"/>
                <a:ext cx="1011111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219" y="3469545"/>
                <a:ext cx="1011111" cy="415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356959" y="4408603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368056" y="5456182"/>
            <a:ext cx="24352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will be the size of word vector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677804" y="1106081"/>
            <a:ext cx="196810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must learn W and W</a:t>
            </a:r>
            <a:r>
              <a:rPr kumimoji="0" lang="en-US" sz="135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3" name="Straight Arrow Connector 2"/>
          <p:cNvCxnSpPr>
            <a:stCxn id="81" idx="2"/>
            <a:endCxn id="71" idx="3"/>
          </p:cNvCxnSpPr>
          <p:nvPr/>
        </p:nvCxnSpPr>
        <p:spPr>
          <a:xfrm flipH="1">
            <a:off x="3155996" y="1406163"/>
            <a:ext cx="1505860" cy="1252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81" idx="2"/>
            <a:endCxn id="78" idx="0"/>
          </p:cNvCxnSpPr>
          <p:nvPr/>
        </p:nvCxnSpPr>
        <p:spPr>
          <a:xfrm>
            <a:off x="4661856" y="1406163"/>
            <a:ext cx="1427919" cy="20633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10E6579A-3F4C-794D-B042-BD9BF3C56F14}"/>
              </a:ext>
            </a:extLst>
          </p:cNvPr>
          <p:cNvSpPr txBox="1"/>
          <p:nvPr/>
        </p:nvSpPr>
        <p:spPr>
          <a:xfrm>
            <a:off x="628650" y="6533147"/>
            <a:ext cx="4056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www.cs.ucr.edu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/~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vagelis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/classes/CS242/slides/word2vec.pptx</a:t>
            </a:r>
          </a:p>
        </p:txBody>
      </p:sp>
    </p:spTree>
    <p:extLst>
      <p:ext uri="{BB962C8B-B14F-4D97-AF65-F5344CB8AC3E}">
        <p14:creationId xmlns:p14="http://schemas.microsoft.com/office/powerpoint/2010/main" val="21113150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836685" y="1781204"/>
            <a:ext cx="205740" cy="1783080"/>
            <a:chOff x="1800225" y="419100"/>
            <a:chExt cx="182880" cy="1828800"/>
          </a:xfrm>
        </p:grpSpPr>
        <p:sp>
          <p:nvSpPr>
            <p:cNvPr id="9" name="Rectangle 8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36686" y="3931964"/>
            <a:ext cx="205740" cy="1783080"/>
            <a:chOff x="1800225" y="419100"/>
            <a:chExt cx="182880" cy="1828800"/>
          </a:xfrm>
        </p:grpSpPr>
        <p:sp>
          <p:nvSpPr>
            <p:cNvPr id="22" name="Rectangle 21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428632" y="2445091"/>
            <a:ext cx="3951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135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28632" y="4645195"/>
            <a:ext cx="3771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135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433456" y="3143084"/>
            <a:ext cx="205740" cy="1069848"/>
            <a:chOff x="1800225" y="419100"/>
            <a:chExt cx="182880" cy="1097280"/>
          </a:xfrm>
        </p:grpSpPr>
        <p:sp>
          <p:nvSpPr>
            <p:cNvPr id="47" name="Rectangle 46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035092" y="2851052"/>
            <a:ext cx="205740" cy="1783080"/>
            <a:chOff x="1800225" y="419100"/>
            <a:chExt cx="182880" cy="1828800"/>
          </a:xfrm>
        </p:grpSpPr>
        <p:sp>
          <p:nvSpPr>
            <p:cNvPr id="58" name="Rectangle 57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491859" y="1403988"/>
            <a:ext cx="9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layer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2043854" y="1781205"/>
            <a:ext cx="2389603" cy="1361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2043854" y="3140128"/>
            <a:ext cx="2389602" cy="791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037561" y="3562393"/>
            <a:ext cx="2395895" cy="650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043854" y="4223995"/>
            <a:ext cx="2389602" cy="1491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081434" y="4582242"/>
            <a:ext cx="10754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Hidden layer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464151" y="3588853"/>
            <a:ext cx="3914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</a:t>
            </a:r>
          </a:p>
        </p:txBody>
      </p:sp>
      <p:cxnSp>
        <p:nvCxnSpPr>
          <p:cNvPr id="84" name="Straight Connector 83"/>
          <p:cNvCxnSpPr/>
          <p:nvPr/>
        </p:nvCxnSpPr>
        <p:spPr>
          <a:xfrm flipV="1">
            <a:off x="4639196" y="2850140"/>
            <a:ext cx="2395896" cy="289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639196" y="4212932"/>
            <a:ext cx="2395896" cy="42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623543" y="2415558"/>
            <a:ext cx="10722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layer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97200" y="3321391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97200" y="5447581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271741" y="4845890"/>
            <a:ext cx="61908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N-dim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356958" y="4400003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 rot="1413182">
                <a:off x="2030402" y="2789620"/>
                <a:ext cx="2504916" cy="4220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bSup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×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𝑐𝑎𝑡</m:t>
                          </m:r>
                        </m:sub>
                      </m:sSub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𝑐𝑎𝑡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413182">
                <a:off x="2030402" y="2789620"/>
                <a:ext cx="2504916" cy="4220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 rot="19631347">
                <a:off x="2133570" y="4232326"/>
                <a:ext cx="2356479" cy="4220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bSup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×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𝑜𝑛</m:t>
                          </m:r>
                        </m:sub>
                      </m:sSub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𝑜𝑛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31347">
                <a:off x="2133570" y="4232326"/>
                <a:ext cx="2356479" cy="4220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TextBox 99"/>
          <p:cNvSpPr txBox="1"/>
          <p:nvPr/>
        </p:nvSpPr>
        <p:spPr>
          <a:xfrm>
            <a:off x="3921245" y="3579316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4573989" y="3476420"/>
                <a:ext cx="1307153" cy="468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</m:acc>
                      <m:r>
                        <a:rPr kumimoji="0" lang="en-US" sz="135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𝑣</m:t>
                              </m:r>
                            </m:e>
                            <m:sub>
                              <m: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𝑐𝑎𝑡</m:t>
                              </m:r>
                            </m:sub>
                          </m:sSub>
                          <m: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𝑣</m:t>
                              </m:r>
                            </m:e>
                            <m:sub>
                              <m: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𝑜𝑛</m:t>
                              </m:r>
                            </m:sub>
                          </m:sSub>
                        </m:num>
                        <m:den>
                          <m: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989" y="3476420"/>
                <a:ext cx="1307153" cy="468333"/>
              </a:xfrm>
              <a:prstGeom prst="rect">
                <a:avLst/>
              </a:prstGeom>
              <a:blipFill>
                <a:blip r:embed="rId4"/>
                <a:stretch>
                  <a:fillRect b="-2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536924" y="1255867"/>
          <a:ext cx="2468880" cy="1234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4253241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8168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200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570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929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927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8937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230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712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226581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2.4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3.2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4826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2.6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2.9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3.6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6.1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080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311445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58235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1.8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2.7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2.4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2.0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99965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TextBox 156"/>
              <p:cNvSpPr txBox="1"/>
              <p:nvPr/>
            </p:nvSpPr>
            <p:spPr>
              <a:xfrm>
                <a:off x="5053939" y="1734834"/>
                <a:ext cx="346570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35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7" name="TextBox 1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939" y="1734834"/>
                <a:ext cx="346570" cy="300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9" name="Group 158"/>
          <p:cNvGrpSpPr/>
          <p:nvPr/>
        </p:nvGrpSpPr>
        <p:grpSpPr>
          <a:xfrm>
            <a:off x="5404082" y="1253174"/>
            <a:ext cx="205740" cy="1783080"/>
            <a:chOff x="1800225" y="419100"/>
            <a:chExt cx="182880" cy="1828800"/>
          </a:xfrm>
        </p:grpSpPr>
        <p:sp>
          <p:nvSpPr>
            <p:cNvPr id="160" name="Rectangle 159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TextBox 169"/>
              <p:cNvSpPr txBox="1"/>
              <p:nvPr/>
            </p:nvSpPr>
            <p:spPr>
              <a:xfrm>
                <a:off x="3364441" y="843212"/>
                <a:ext cx="3335272" cy="4220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bSup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     ×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𝑐𝑎𝑡</m:t>
                          </m:r>
                        </m:sub>
                      </m:sSub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𝑐𝑎𝑡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0" name="TextBox 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441" y="843212"/>
                <a:ext cx="3335272" cy="422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114243" y="1257515"/>
          <a:ext cx="246888" cy="1234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4255159121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2.4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443869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2.6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24459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56361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8155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1.8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5309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1" name="TextBox 170"/>
              <p:cNvSpPr txBox="1"/>
              <p:nvPr/>
            </p:nvSpPr>
            <p:spPr>
              <a:xfrm>
                <a:off x="5706094" y="1744978"/>
                <a:ext cx="352982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35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1" name="TextBox 1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094" y="1744978"/>
                <a:ext cx="352982" cy="300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4AEE210F-FAC4-5E44-9FA5-2D10A0537938}"/>
              </a:ext>
            </a:extLst>
          </p:cNvPr>
          <p:cNvSpPr txBox="1"/>
          <p:nvPr/>
        </p:nvSpPr>
        <p:spPr>
          <a:xfrm>
            <a:off x="628650" y="6533147"/>
            <a:ext cx="4056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www.cs.ucr.edu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/~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vagelis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/classes/CS242/slides/word2vec.pptx</a:t>
            </a:r>
          </a:p>
        </p:txBody>
      </p:sp>
    </p:spTree>
    <p:extLst>
      <p:ext uri="{BB962C8B-B14F-4D97-AF65-F5344CB8AC3E}">
        <p14:creationId xmlns:p14="http://schemas.microsoft.com/office/powerpoint/2010/main" val="314181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70" grpId="0"/>
      <p:bldP spid="17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836685" y="1781204"/>
            <a:ext cx="205740" cy="1783080"/>
            <a:chOff x="1800225" y="419100"/>
            <a:chExt cx="182880" cy="1828800"/>
          </a:xfrm>
        </p:grpSpPr>
        <p:sp>
          <p:nvSpPr>
            <p:cNvPr id="9" name="Rectangle 8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36686" y="3931964"/>
            <a:ext cx="205740" cy="1783080"/>
            <a:chOff x="1800225" y="419100"/>
            <a:chExt cx="182880" cy="1828800"/>
          </a:xfrm>
        </p:grpSpPr>
        <p:sp>
          <p:nvSpPr>
            <p:cNvPr id="22" name="Rectangle 21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428632" y="2445091"/>
            <a:ext cx="3951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135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28632" y="4645195"/>
            <a:ext cx="3771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135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433456" y="3143084"/>
            <a:ext cx="205740" cy="1069848"/>
            <a:chOff x="1800225" y="419100"/>
            <a:chExt cx="182880" cy="1097280"/>
          </a:xfrm>
        </p:grpSpPr>
        <p:sp>
          <p:nvSpPr>
            <p:cNvPr id="47" name="Rectangle 46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035092" y="2851052"/>
            <a:ext cx="205740" cy="1783080"/>
            <a:chOff x="1800225" y="419100"/>
            <a:chExt cx="182880" cy="1828800"/>
          </a:xfrm>
        </p:grpSpPr>
        <p:sp>
          <p:nvSpPr>
            <p:cNvPr id="58" name="Rectangle 57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491859" y="1403988"/>
            <a:ext cx="9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layer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2043854" y="1781205"/>
            <a:ext cx="2389603" cy="1361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2043854" y="3140128"/>
            <a:ext cx="2389602" cy="791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037561" y="3562393"/>
            <a:ext cx="2395895" cy="650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043854" y="4223995"/>
            <a:ext cx="2389602" cy="1491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081434" y="4582242"/>
            <a:ext cx="10754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Hidden layer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464151" y="3588853"/>
            <a:ext cx="3914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</a:t>
            </a:r>
          </a:p>
        </p:txBody>
      </p:sp>
      <p:cxnSp>
        <p:nvCxnSpPr>
          <p:cNvPr id="84" name="Straight Connector 83"/>
          <p:cNvCxnSpPr/>
          <p:nvPr/>
        </p:nvCxnSpPr>
        <p:spPr>
          <a:xfrm flipV="1">
            <a:off x="4639196" y="2850140"/>
            <a:ext cx="2395896" cy="289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639196" y="4212932"/>
            <a:ext cx="2395896" cy="42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623543" y="2415558"/>
            <a:ext cx="10722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layer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97200" y="3321391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97200" y="5447581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271741" y="4845890"/>
            <a:ext cx="61908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N-dim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356958" y="4400003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 rot="1413182">
                <a:off x="2030402" y="2789620"/>
                <a:ext cx="2504916" cy="4220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bSup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×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𝑐𝑎𝑡</m:t>
                          </m:r>
                        </m:sub>
                      </m:sSub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𝑐𝑎𝑡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413182">
                <a:off x="2030402" y="2789620"/>
                <a:ext cx="2504916" cy="4220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 rot="19631347">
                <a:off x="2133570" y="4232326"/>
                <a:ext cx="2356479" cy="4220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bSup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×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𝑜𝑛</m:t>
                          </m:r>
                        </m:sub>
                      </m:sSub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𝑜𝑛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31347">
                <a:off x="2133570" y="4232326"/>
                <a:ext cx="2356479" cy="4220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TextBox 99"/>
          <p:cNvSpPr txBox="1"/>
          <p:nvPr/>
        </p:nvSpPr>
        <p:spPr>
          <a:xfrm>
            <a:off x="3921245" y="3579316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4573989" y="3476420"/>
                <a:ext cx="1307153" cy="468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</m:acc>
                      <m:r>
                        <a:rPr kumimoji="0" lang="en-US" sz="135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𝑣</m:t>
                              </m:r>
                            </m:e>
                            <m:sub>
                              <m: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𝑐𝑎𝑡</m:t>
                              </m:r>
                            </m:sub>
                          </m:sSub>
                          <m: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𝑣</m:t>
                              </m:r>
                            </m:e>
                            <m:sub>
                              <m:r>
                                <a:rPr kumimoji="0" lang="en-US" sz="135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𝑜𝑛</m:t>
                              </m:r>
                            </m:sub>
                          </m:sSub>
                        </m:num>
                        <m:den>
                          <m: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989" y="3476420"/>
                <a:ext cx="1307153" cy="468333"/>
              </a:xfrm>
              <a:prstGeom prst="rect">
                <a:avLst/>
              </a:prstGeom>
              <a:blipFill>
                <a:blip r:embed="rId4"/>
                <a:stretch>
                  <a:fillRect b="-2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536924" y="1255867"/>
          <a:ext cx="2468880" cy="1234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4253241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8168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200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570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929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927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8937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230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712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226581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2.4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1.6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1.8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3.2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4826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2.6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1.4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2.9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3.6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6.1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080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311445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58235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1.8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2.7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1.9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2.4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2.0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99965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TextBox 156"/>
              <p:cNvSpPr txBox="1"/>
              <p:nvPr/>
            </p:nvSpPr>
            <p:spPr>
              <a:xfrm>
                <a:off x="5053939" y="1734834"/>
                <a:ext cx="346570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35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×</m:t>
                      </m:r>
                    </m:oMath>
                  </m:oMathPara>
                </a14:m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7" name="TextBox 1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939" y="1734834"/>
                <a:ext cx="346570" cy="300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9" name="Group 158"/>
          <p:cNvGrpSpPr/>
          <p:nvPr/>
        </p:nvGrpSpPr>
        <p:grpSpPr>
          <a:xfrm>
            <a:off x="5404082" y="1253174"/>
            <a:ext cx="205740" cy="1783080"/>
            <a:chOff x="1800225" y="419100"/>
            <a:chExt cx="182880" cy="1828800"/>
          </a:xfrm>
        </p:grpSpPr>
        <p:sp>
          <p:nvSpPr>
            <p:cNvPr id="160" name="Rectangle 159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TextBox 169"/>
              <p:cNvSpPr txBox="1"/>
              <p:nvPr/>
            </p:nvSpPr>
            <p:spPr>
              <a:xfrm>
                <a:off x="3364441" y="843212"/>
                <a:ext cx="3186834" cy="4220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bSup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     ×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𝑜𝑛</m:t>
                          </m:r>
                        </m:sub>
                      </m:sSub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𝑜𝑛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0" name="TextBox 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441" y="843212"/>
                <a:ext cx="3186834" cy="422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114243" y="1257515"/>
          <a:ext cx="246888" cy="1234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4255159121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1.8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443869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2.9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24459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56361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8155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1.9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5309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1" name="TextBox 170"/>
              <p:cNvSpPr txBox="1"/>
              <p:nvPr/>
            </p:nvSpPr>
            <p:spPr>
              <a:xfrm>
                <a:off x="5706094" y="1744978"/>
                <a:ext cx="352982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35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1" name="TextBox 1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094" y="1744978"/>
                <a:ext cx="352982" cy="300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CC0DC4D0-76CE-5E41-BFDB-29DBC26A3A9C}"/>
              </a:ext>
            </a:extLst>
          </p:cNvPr>
          <p:cNvSpPr txBox="1"/>
          <p:nvPr/>
        </p:nvSpPr>
        <p:spPr>
          <a:xfrm>
            <a:off x="628650" y="6533147"/>
            <a:ext cx="4056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www.cs.ucr.edu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/~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vagelis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/classes/CS242/slides/word2vec.pptx</a:t>
            </a:r>
          </a:p>
        </p:txBody>
      </p:sp>
    </p:spTree>
    <p:extLst>
      <p:ext uri="{BB962C8B-B14F-4D97-AF65-F5344CB8AC3E}">
        <p14:creationId xmlns:p14="http://schemas.microsoft.com/office/powerpoint/2010/main" val="17530651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412230" y="1789805"/>
            <a:ext cx="205740" cy="1783080"/>
            <a:chOff x="1800225" y="419100"/>
            <a:chExt cx="182880" cy="1828800"/>
          </a:xfrm>
        </p:grpSpPr>
        <p:sp>
          <p:nvSpPr>
            <p:cNvPr id="9" name="Rectangle 8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412231" y="3940564"/>
            <a:ext cx="205740" cy="1783080"/>
            <a:chOff x="1800225" y="419100"/>
            <a:chExt cx="182880" cy="1828800"/>
          </a:xfrm>
        </p:grpSpPr>
        <p:sp>
          <p:nvSpPr>
            <p:cNvPr id="22" name="Rectangle 21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004178" y="2453691"/>
            <a:ext cx="3964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4177" y="4653796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4007573" y="3151684"/>
            <a:ext cx="205740" cy="1069848"/>
            <a:chOff x="1800225" y="419100"/>
            <a:chExt cx="182880" cy="1097280"/>
          </a:xfrm>
        </p:grpSpPr>
        <p:sp>
          <p:nvSpPr>
            <p:cNvPr id="47" name="Rectangle 46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609209" y="2859653"/>
            <a:ext cx="205740" cy="1783080"/>
            <a:chOff x="1800225" y="419100"/>
            <a:chExt cx="182880" cy="1828800"/>
          </a:xfrm>
        </p:grpSpPr>
        <p:sp>
          <p:nvSpPr>
            <p:cNvPr id="58" name="Rectangle 57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067405" y="1412588"/>
            <a:ext cx="9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layer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1617971" y="1789805"/>
            <a:ext cx="2389603" cy="1361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1617970" y="3148728"/>
            <a:ext cx="2389602" cy="791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611678" y="3570993"/>
            <a:ext cx="2395895" cy="650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1617970" y="4232595"/>
            <a:ext cx="2389602" cy="1491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662748" y="2379569"/>
            <a:ext cx="10754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Hidden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6537223" y="4719314"/>
                <a:ext cx="542456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35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kumimoji="0" lang="en-US" sz="135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35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kumimoji="0" lang="en-US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sat</m:t>
                        </m:r>
                      </m:sub>
                    </m:sSub>
                    <m:r>
                      <a:rPr kumimoji="0" lang="en-US" sz="13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223" y="4719314"/>
                <a:ext cx="542456" cy="300082"/>
              </a:xfrm>
              <a:prstGeom prst="rect">
                <a:avLst/>
              </a:prstGeom>
              <a:blipFill>
                <a:blip r:embed="rId2"/>
                <a:stretch>
                  <a:fillRect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Connector 83"/>
          <p:cNvCxnSpPr/>
          <p:nvPr/>
        </p:nvCxnSpPr>
        <p:spPr>
          <a:xfrm flipV="1">
            <a:off x="4213313" y="2858740"/>
            <a:ext cx="2395896" cy="289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213313" y="4221532"/>
            <a:ext cx="2395896" cy="42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052351" y="2412643"/>
            <a:ext cx="10722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1823710" y="2451367"/>
                <a:ext cx="90640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710" y="2451367"/>
                <a:ext cx="906402" cy="4154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1845005" y="4384725"/>
                <a:ext cx="90640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5005" y="4384725"/>
                <a:ext cx="906402" cy="415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772745" y="3329992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72745" y="5456182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830797" y="4594160"/>
            <a:ext cx="61908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N-dim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505412" y="3455545"/>
                <a:ext cx="1858266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bSup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×</m:t>
                      </m:r>
                      <m:acc>
                        <m:accPr>
                          <m:chr m:val="̂"/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</m:acc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</m:t>
                      </m:r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412" y="3455545"/>
                <a:ext cx="1858266" cy="415498"/>
              </a:xfrm>
              <a:prstGeom prst="rect">
                <a:avLst/>
              </a:prstGeom>
              <a:blipFill>
                <a:blip r:embed="rId5"/>
                <a:stretch>
                  <a:fillRect t="-4412"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6474226" y="5036235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942172" y="5456182"/>
            <a:ext cx="24352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will be the size of word vector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55526" y="4241513"/>
                <a:ext cx="322781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526" y="4241513"/>
                <a:ext cx="322781" cy="300082"/>
              </a:xfrm>
              <a:prstGeom prst="rect">
                <a:avLst/>
              </a:prstGeom>
              <a:blipFill>
                <a:blip r:embed="rId6"/>
                <a:stretch>
                  <a:fillRect r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6712079" y="3402022"/>
                <a:ext cx="220849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</m:acc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𝑠𝑜𝑓𝑡𝑚𝑎𝑥</m:t>
                      </m:r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</m:t>
                      </m:r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079" y="3402022"/>
                <a:ext cx="2208495" cy="415498"/>
              </a:xfrm>
              <a:prstGeom prst="rect">
                <a:avLst/>
              </a:prstGeom>
              <a:blipFill>
                <a:blip r:embed="rId7"/>
                <a:stretch>
                  <a:fillRect t="-4412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BFB5EB2E-BDCD-DF45-9B05-5A5BA33324A6}"/>
              </a:ext>
            </a:extLst>
          </p:cNvPr>
          <p:cNvSpPr txBox="1"/>
          <p:nvPr/>
        </p:nvSpPr>
        <p:spPr>
          <a:xfrm>
            <a:off x="628650" y="6533147"/>
            <a:ext cx="4056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www.cs.ucr.edu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/~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vagelis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/classes/CS242/slides/word2vec.pptx</a:t>
            </a:r>
          </a:p>
        </p:txBody>
      </p:sp>
    </p:spTree>
    <p:extLst>
      <p:ext uri="{BB962C8B-B14F-4D97-AF65-F5344CB8AC3E}">
        <p14:creationId xmlns:p14="http://schemas.microsoft.com/office/powerpoint/2010/main" val="27602646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838114" y="1789805"/>
            <a:ext cx="205740" cy="1783080"/>
            <a:chOff x="1800225" y="419100"/>
            <a:chExt cx="182880" cy="1828800"/>
          </a:xfrm>
        </p:grpSpPr>
        <p:sp>
          <p:nvSpPr>
            <p:cNvPr id="9" name="Rectangle 8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38115" y="3940564"/>
            <a:ext cx="205740" cy="1783080"/>
            <a:chOff x="1800225" y="419100"/>
            <a:chExt cx="182880" cy="1828800"/>
          </a:xfrm>
        </p:grpSpPr>
        <p:sp>
          <p:nvSpPr>
            <p:cNvPr id="22" name="Rectangle 21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430062" y="2453691"/>
            <a:ext cx="3964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30061" y="4653796"/>
            <a:ext cx="3674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4433457" y="3151684"/>
            <a:ext cx="205740" cy="1069848"/>
            <a:chOff x="1800225" y="419100"/>
            <a:chExt cx="182880" cy="1097280"/>
          </a:xfrm>
        </p:grpSpPr>
        <p:sp>
          <p:nvSpPr>
            <p:cNvPr id="47" name="Rectangle 46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035093" y="2859653"/>
            <a:ext cx="205740" cy="1783080"/>
            <a:chOff x="1800225" y="419100"/>
            <a:chExt cx="182880" cy="1828800"/>
          </a:xfrm>
        </p:grpSpPr>
        <p:sp>
          <p:nvSpPr>
            <p:cNvPr id="58" name="Rectangle 57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493289" y="1412588"/>
            <a:ext cx="9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layer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2043855" y="1789805"/>
            <a:ext cx="2389603" cy="1361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2043854" y="3148728"/>
            <a:ext cx="2389602" cy="791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037562" y="3570993"/>
            <a:ext cx="2395895" cy="650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043854" y="4232595"/>
            <a:ext cx="2389602" cy="1491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088632" y="2379569"/>
            <a:ext cx="10754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Hidden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6963107" y="4719314"/>
                <a:ext cx="542456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35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kumimoji="0" lang="en-US" sz="135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35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kumimoji="0" lang="en-US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sat</m:t>
                        </m:r>
                      </m:sub>
                    </m:sSub>
                    <m:r>
                      <a:rPr kumimoji="0" lang="en-US" sz="13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3107" y="4719314"/>
                <a:ext cx="542456" cy="300082"/>
              </a:xfrm>
              <a:prstGeom prst="rect">
                <a:avLst/>
              </a:prstGeom>
              <a:blipFill>
                <a:blip r:embed="rId2"/>
                <a:stretch>
                  <a:fillRect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Connector 83"/>
          <p:cNvCxnSpPr/>
          <p:nvPr/>
        </p:nvCxnSpPr>
        <p:spPr>
          <a:xfrm flipV="1">
            <a:off x="4639197" y="2858740"/>
            <a:ext cx="2395896" cy="289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639197" y="4221532"/>
            <a:ext cx="2395896" cy="42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623544" y="2424158"/>
            <a:ext cx="10722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249594" y="2451367"/>
                <a:ext cx="90640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594" y="2451367"/>
                <a:ext cx="906402" cy="4154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270889" y="4384725"/>
                <a:ext cx="90640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889" y="4384725"/>
                <a:ext cx="906402" cy="415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1198629" y="3329992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98629" y="5456182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256681" y="4594160"/>
            <a:ext cx="61908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N-dim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931296" y="3455545"/>
                <a:ext cx="2159887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bSup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×</m:t>
                      </m:r>
                      <m:acc>
                        <m:accPr>
                          <m:chr m:val="̂"/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</m:acc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</m:t>
                      </m:r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</m:acc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𝑠𝑜𝑓𝑡𝑚𝑎𝑥</m:t>
                      </m:r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</m:t>
                      </m:r>
                      <m:r>
                        <a:rPr kumimoji="0" lang="en-US" sz="21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296" y="3455545"/>
                <a:ext cx="2159887" cy="738664"/>
              </a:xfrm>
              <a:prstGeom prst="rect">
                <a:avLst/>
              </a:prstGeom>
              <a:blipFill>
                <a:blip r:embed="rId5"/>
                <a:stretch>
                  <a:fillRect t="-2479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6900110" y="5036235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368056" y="5456182"/>
            <a:ext cx="24352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will be the size of word vector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381410" y="4241513"/>
                <a:ext cx="322781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35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410" y="4241513"/>
                <a:ext cx="322781" cy="300082"/>
              </a:xfrm>
              <a:prstGeom prst="rect">
                <a:avLst/>
              </a:prstGeom>
              <a:blipFill>
                <a:blip r:embed="rId6"/>
                <a:stretch>
                  <a:fillRect r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1" name="Table 80"/>
          <p:cNvGraphicFramePr>
            <a:graphicFrameLocks noGrp="1"/>
          </p:cNvGraphicFramePr>
          <p:nvPr/>
        </p:nvGraphicFramePr>
        <p:xfrm>
          <a:off x="8135165" y="2858741"/>
          <a:ext cx="246888" cy="2468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4255159121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443869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0.02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24459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56361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0.02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8155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5309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0.02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09931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42787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0.7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921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13288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solidFill>
                            <a:schemeClr val="tx1"/>
                          </a:solidFill>
                        </a:rPr>
                        <a:t>0.00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13237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8135165" y="5446645"/>
                <a:ext cx="360740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35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35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</m:acc>
                    <m:r>
                      <a:rPr kumimoji="0" lang="en-US" sz="13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165" y="5446645"/>
                <a:ext cx="360740" cy="300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6623543" y="1841407"/>
                <a:ext cx="2419380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 would prefer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35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35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</m:acc>
                  </m:oMath>
                </a14:m>
                <a:r>
                  <a:rPr kumimoji="0" lang="en-US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close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35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kumimoji="0" lang="en-US" sz="135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35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kumimoji="0" lang="en-US" sz="135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𝑠𝑎𝑡</m:t>
                        </m:r>
                      </m:sub>
                    </m:sSub>
                  </m:oMath>
                </a14:m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3543" y="1841407"/>
                <a:ext cx="2419380" cy="300082"/>
              </a:xfrm>
              <a:prstGeom prst="rect">
                <a:avLst/>
              </a:prstGeom>
              <a:blipFill>
                <a:blip r:embed="rId8"/>
                <a:stretch>
                  <a:fillRect l="-758" t="-2041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>
            <a:extLst>
              <a:ext uri="{FF2B5EF4-FFF2-40B4-BE49-F238E27FC236}">
                <a16:creationId xmlns:a16="http://schemas.microsoft.com/office/drawing/2014/main" id="{DF66BD9E-58BD-5648-A30E-70D09BEB9FFD}"/>
              </a:ext>
            </a:extLst>
          </p:cNvPr>
          <p:cNvSpPr txBox="1"/>
          <p:nvPr/>
        </p:nvSpPr>
        <p:spPr>
          <a:xfrm>
            <a:off x="628650" y="6533147"/>
            <a:ext cx="4056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www.cs.ucr.edu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/~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vagelis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/classes/CS242/slides/word2vec.pptx</a:t>
            </a:r>
          </a:p>
        </p:txBody>
      </p:sp>
    </p:spTree>
    <p:extLst>
      <p:ext uri="{BB962C8B-B14F-4D97-AF65-F5344CB8AC3E}">
        <p14:creationId xmlns:p14="http://schemas.microsoft.com/office/powerpoint/2010/main" val="11310287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836685" y="1781204"/>
            <a:ext cx="205740" cy="1783080"/>
            <a:chOff x="1800225" y="419100"/>
            <a:chExt cx="182880" cy="1828800"/>
          </a:xfrm>
        </p:grpSpPr>
        <p:sp>
          <p:nvSpPr>
            <p:cNvPr id="9" name="Rectangle 8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36686" y="3931964"/>
            <a:ext cx="205740" cy="1783080"/>
            <a:chOff x="1800225" y="419100"/>
            <a:chExt cx="182880" cy="1828800"/>
          </a:xfrm>
        </p:grpSpPr>
        <p:sp>
          <p:nvSpPr>
            <p:cNvPr id="22" name="Rectangle 21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428632" y="2445091"/>
            <a:ext cx="3951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135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28632" y="4645195"/>
            <a:ext cx="3771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135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433456" y="3143084"/>
            <a:ext cx="205740" cy="1069848"/>
            <a:chOff x="1800225" y="419100"/>
            <a:chExt cx="182880" cy="1097280"/>
          </a:xfrm>
        </p:grpSpPr>
        <p:sp>
          <p:nvSpPr>
            <p:cNvPr id="47" name="Rectangle 46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035092" y="2851052"/>
            <a:ext cx="205740" cy="1783080"/>
            <a:chOff x="1800225" y="419100"/>
            <a:chExt cx="182880" cy="1828800"/>
          </a:xfrm>
        </p:grpSpPr>
        <p:sp>
          <p:nvSpPr>
            <p:cNvPr id="58" name="Rectangle 57"/>
            <p:cNvSpPr/>
            <p:nvPr/>
          </p:nvSpPr>
          <p:spPr>
            <a:xfrm>
              <a:off x="1800225" y="4191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800225" y="6019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00225" y="7848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800225" y="9677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800225" y="11506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800225" y="133350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800225" y="151638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800225" y="169926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800225" y="188214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800225" y="2065020"/>
              <a:ext cx="182880" cy="18288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491859" y="1403988"/>
            <a:ext cx="9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 layer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2043854" y="1781205"/>
            <a:ext cx="2389603" cy="1361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2043854" y="3140128"/>
            <a:ext cx="2389602" cy="791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037561" y="3562393"/>
            <a:ext cx="2395895" cy="650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2043854" y="4223995"/>
            <a:ext cx="2389602" cy="1491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081434" y="4582242"/>
            <a:ext cx="10754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Hidden layer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464151" y="3588853"/>
            <a:ext cx="3914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</a:t>
            </a:r>
          </a:p>
        </p:txBody>
      </p:sp>
      <p:cxnSp>
        <p:nvCxnSpPr>
          <p:cNvPr id="84" name="Straight Connector 83"/>
          <p:cNvCxnSpPr/>
          <p:nvPr/>
        </p:nvCxnSpPr>
        <p:spPr>
          <a:xfrm flipV="1">
            <a:off x="4639196" y="2850140"/>
            <a:ext cx="2395896" cy="289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639196" y="4212932"/>
            <a:ext cx="2395896" cy="421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623543" y="2415558"/>
            <a:ext cx="10722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 layer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97200" y="3321391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97200" y="5447581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271741" y="4845890"/>
            <a:ext cx="61908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N-dim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356958" y="4400003"/>
            <a:ext cx="60465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V-dim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2053870" y="2801162"/>
                <a:ext cx="906402" cy="450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/>
                      </m:sSubSup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870" y="2801162"/>
                <a:ext cx="906402" cy="450444"/>
              </a:xfrm>
              <a:prstGeom prst="rect">
                <a:avLst/>
              </a:prstGeom>
              <a:blipFill>
                <a:blip r:embed="rId3"/>
                <a:stretch>
                  <a:fillRect b="-2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2157431" y="4243868"/>
                <a:ext cx="906402" cy="450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/>
                      </m:sSubSup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431" y="4243868"/>
                <a:ext cx="906402" cy="450444"/>
              </a:xfrm>
              <a:prstGeom prst="rect">
                <a:avLst/>
              </a:prstGeom>
              <a:blipFill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536924" y="1255867"/>
          <a:ext cx="2468880" cy="1234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4253241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8168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200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570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929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927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8937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230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712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226581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2.4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3.2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04826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2.6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2.9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3.6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6.1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6080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311445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58235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0.6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FF0000"/>
                          </a:solidFill>
                        </a:rPr>
                        <a:t>1.8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2.7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2.4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2.0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…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1.2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99965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TextBox 169"/>
              <p:cNvSpPr txBox="1"/>
              <p:nvPr/>
            </p:nvSpPr>
            <p:spPr>
              <a:xfrm>
                <a:off x="3364441" y="843212"/>
                <a:ext cx="906402" cy="4220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0" name="TextBox 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441" y="843212"/>
                <a:ext cx="906402" cy="4220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/>
          <p:cNvSpPr txBox="1"/>
          <p:nvPr/>
        </p:nvSpPr>
        <p:spPr>
          <a:xfrm>
            <a:off x="5624801" y="1314183"/>
            <a:ext cx="177914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Contain word’s vectors</a:t>
            </a:r>
          </a:p>
        </p:txBody>
      </p:sp>
      <p:cxnSp>
        <p:nvCxnSpPr>
          <p:cNvPr id="6" name="Straight Arrow Connector 5"/>
          <p:cNvCxnSpPr>
            <a:stCxn id="81" idx="1"/>
            <a:endCxn id="2" idx="3"/>
          </p:cNvCxnSpPr>
          <p:nvPr/>
        </p:nvCxnSpPr>
        <p:spPr>
          <a:xfrm flipH="1">
            <a:off x="5005804" y="1464224"/>
            <a:ext cx="618997" cy="408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5630643" y="3421906"/>
                <a:ext cx="906402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×</m:t>
                          </m:r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b>
                        <m:sup>
                          <m:r>
                            <a:rPr kumimoji="0" lang="en-US" sz="21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0643" y="3421906"/>
                <a:ext cx="906402" cy="415498"/>
              </a:xfrm>
              <a:prstGeom prst="rect">
                <a:avLst/>
              </a:prstGeom>
              <a:blipFill>
                <a:blip r:embed="rId6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491859" y="5898887"/>
            <a:ext cx="6463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can consider either W or W’ as the word’s representation. Or even take the average.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B70424E-5D42-0845-8832-69AA57012B24}"/>
              </a:ext>
            </a:extLst>
          </p:cNvPr>
          <p:cNvSpPr txBox="1"/>
          <p:nvPr/>
        </p:nvSpPr>
        <p:spPr>
          <a:xfrm>
            <a:off x="628650" y="6533147"/>
            <a:ext cx="4056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www.cs.ucr.edu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/~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vagelis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/classes/CS242/slides/word2vec.pptx</a:t>
            </a:r>
          </a:p>
        </p:txBody>
      </p:sp>
    </p:spTree>
    <p:extLst>
      <p:ext uri="{BB962C8B-B14F-4D97-AF65-F5344CB8AC3E}">
        <p14:creationId xmlns:p14="http://schemas.microsoft.com/office/powerpoint/2010/main" val="10242050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C8B23-44ED-274C-9345-1D30AA9A8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Skip gram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9F818-B73B-3142-A658-A4A65155F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Vocabulary of 10,000 words.</a:t>
            </a:r>
          </a:p>
          <a:p>
            <a:r>
              <a:rPr lang="en-US" dirty="0"/>
              <a:t>Embedding vectors with 300 features. </a:t>
            </a:r>
          </a:p>
          <a:p>
            <a:r>
              <a:rPr lang="en-US" dirty="0"/>
              <a:t>So, the hidden layer is going to be represented by a weight matrix with 10,000 rows (multiply by vector on the left).</a:t>
            </a:r>
          </a:p>
        </p:txBody>
      </p:sp>
      <p:pic>
        <p:nvPicPr>
          <p:cNvPr id="22530" name="Picture 2" descr="Hidden Layer Weight Matrix">
            <a:extLst>
              <a:ext uri="{FF2B5EF4-FFF2-40B4-BE49-F238E27FC236}">
                <a16:creationId xmlns:a16="http://schemas.microsoft.com/office/drawing/2014/main" id="{1390CD59-5780-3C4E-A440-B2443F2A2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998" y="3772691"/>
            <a:ext cx="3595956" cy="308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Effect of matrix multiplication with a one-hot vector">
            <a:extLst>
              <a:ext uri="{FF2B5EF4-FFF2-40B4-BE49-F238E27FC236}">
                <a16:creationId xmlns:a16="http://schemas.microsoft.com/office/drawing/2014/main" id="{B50F6998-AAB2-CC4B-9B50-C4CDEC9DF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62" y="5030318"/>
            <a:ext cx="3981556" cy="89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8C5E76-431F-5A4C-BAB4-5415778DA59D}"/>
              </a:ext>
            </a:extLst>
          </p:cNvPr>
          <p:cNvSpPr txBox="1"/>
          <p:nvPr/>
        </p:nvSpPr>
        <p:spPr>
          <a:xfrm>
            <a:off x="54766" y="6570224"/>
            <a:ext cx="5154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http://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mccormickml.com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/2016/04/19/word2vec-tutorial-the-skip-gram-model/</a:t>
            </a:r>
          </a:p>
        </p:txBody>
      </p:sp>
    </p:spTree>
    <p:extLst>
      <p:ext uri="{BB962C8B-B14F-4D97-AF65-F5344CB8AC3E}">
        <p14:creationId xmlns:p14="http://schemas.microsoft.com/office/powerpoint/2010/main" val="41768580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5BFFF-15AE-4A4C-8540-0FDF8F440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Skip gram/CBOW intuition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2A535-64EE-8F4C-BC60-63E22860A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“contexts” (that is, what words are likely to appear around them), lead to similar embeddings for two words. </a:t>
            </a:r>
          </a:p>
          <a:p>
            <a:r>
              <a:rPr lang="en-US" dirty="0"/>
              <a:t>One way for the network to output similar context predictions for these two words is if </a:t>
            </a:r>
            <a:r>
              <a:rPr lang="en-US" i="1" dirty="0"/>
              <a:t>the word vectors are similar</a:t>
            </a:r>
            <a:r>
              <a:rPr lang="en-US" dirty="0"/>
              <a:t>. So, if two words have similar contexts, then the network is motivated to learn similar word vectors for these two words!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CE5E63-1827-E248-AD6A-FF2A34F805D8}"/>
              </a:ext>
            </a:extLst>
          </p:cNvPr>
          <p:cNvSpPr txBox="1"/>
          <p:nvPr/>
        </p:nvSpPr>
        <p:spPr>
          <a:xfrm>
            <a:off x="628650" y="6533147"/>
            <a:ext cx="5154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http://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mccormickml.com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/2016/04/19/word2vec-tutorial-the-skip-gram-model/</a:t>
            </a:r>
          </a:p>
        </p:txBody>
      </p:sp>
    </p:spTree>
    <p:extLst>
      <p:ext uri="{BB962C8B-B14F-4D97-AF65-F5344CB8AC3E}">
        <p14:creationId xmlns:p14="http://schemas.microsoft.com/office/powerpoint/2010/main" val="5659925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word2vec decomposed</a:t>
            </a:r>
            <a:endParaRPr/>
          </a:p>
        </p:txBody>
      </p:sp>
      <p:pic>
        <p:nvPicPr>
          <p:cNvPr id="463" name="Google Shape;46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7350" y="3522625"/>
            <a:ext cx="2509299" cy="140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4"/>
          <p:cNvSpPr txBox="1"/>
          <p:nvPr/>
        </p:nvSpPr>
        <p:spPr>
          <a:xfrm>
            <a:off x="2615550" y="3970200"/>
            <a:ext cx="889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Words</a:t>
            </a:r>
            <a:endParaRPr/>
          </a:p>
        </p:txBody>
      </p:sp>
      <p:sp>
        <p:nvSpPr>
          <p:cNvPr id="465" name="Google Shape;465;p44"/>
          <p:cNvSpPr txBox="1"/>
          <p:nvPr/>
        </p:nvSpPr>
        <p:spPr>
          <a:xfrm>
            <a:off x="5888875" y="3970200"/>
            <a:ext cx="889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Words</a:t>
            </a:r>
            <a:endParaRPr/>
          </a:p>
        </p:txBody>
      </p:sp>
      <p:sp>
        <p:nvSpPr>
          <p:cNvPr id="466" name="Google Shape;466;p44"/>
          <p:cNvSpPr txBox="1"/>
          <p:nvPr/>
        </p:nvSpPr>
        <p:spPr>
          <a:xfrm>
            <a:off x="1524950" y="1254825"/>
            <a:ext cx="8526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Corpus</a:t>
            </a:r>
            <a:endParaRPr/>
          </a:p>
        </p:txBody>
      </p:sp>
      <p:sp>
        <p:nvSpPr>
          <p:cNvPr id="467" name="Google Shape;467;p44"/>
          <p:cNvSpPr txBox="1"/>
          <p:nvPr/>
        </p:nvSpPr>
        <p:spPr>
          <a:xfrm>
            <a:off x="4011900" y="1320525"/>
            <a:ext cx="1120200" cy="4914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Builder</a:t>
            </a:r>
            <a:endParaRPr/>
          </a:p>
        </p:txBody>
      </p:sp>
      <p:cxnSp>
        <p:nvCxnSpPr>
          <p:cNvPr id="468" name="Google Shape;468;p44"/>
          <p:cNvCxnSpPr>
            <a:stCxn id="466" idx="3"/>
          </p:cNvCxnSpPr>
          <p:nvPr/>
        </p:nvCxnSpPr>
        <p:spPr>
          <a:xfrm>
            <a:off x="2377550" y="1566225"/>
            <a:ext cx="1465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69" name="Google Shape;469;p44"/>
          <p:cNvSpPr txBox="1"/>
          <p:nvPr/>
        </p:nvSpPr>
        <p:spPr>
          <a:xfrm>
            <a:off x="5087875" y="2219250"/>
            <a:ext cx="23076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 Window Scaling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Subsampling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Pruning</a:t>
            </a:r>
            <a:endParaRPr/>
          </a:p>
        </p:txBody>
      </p:sp>
      <p:sp>
        <p:nvSpPr>
          <p:cNvPr id="470" name="Google Shape;470;p44"/>
          <p:cNvSpPr txBox="1"/>
          <p:nvPr/>
        </p:nvSpPr>
        <p:spPr>
          <a:xfrm>
            <a:off x="4145700" y="2303325"/>
            <a:ext cx="852600" cy="6228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 Builder</a:t>
            </a:r>
            <a:endParaRPr/>
          </a:p>
        </p:txBody>
      </p:sp>
      <p:cxnSp>
        <p:nvCxnSpPr>
          <p:cNvPr id="471" name="Google Shape;471;p44"/>
          <p:cNvCxnSpPr>
            <a:stCxn id="467" idx="2"/>
            <a:endCxn id="470" idx="0"/>
          </p:cNvCxnSpPr>
          <p:nvPr/>
        </p:nvCxnSpPr>
        <p:spPr>
          <a:xfrm>
            <a:off x="4572000" y="1811925"/>
            <a:ext cx="0" cy="49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2" name="Google Shape;472;p44"/>
          <p:cNvSpPr txBox="1"/>
          <p:nvPr/>
        </p:nvSpPr>
        <p:spPr>
          <a:xfrm>
            <a:off x="4566850" y="1867575"/>
            <a:ext cx="1120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</p:txBody>
      </p:sp>
      <p:cxnSp>
        <p:nvCxnSpPr>
          <p:cNvPr id="473" name="Google Shape;473;p44"/>
          <p:cNvCxnSpPr>
            <a:stCxn id="466" idx="2"/>
          </p:cNvCxnSpPr>
          <p:nvPr/>
        </p:nvCxnSpPr>
        <p:spPr>
          <a:xfrm>
            <a:off x="1951250" y="1877625"/>
            <a:ext cx="0" cy="74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4" name="Google Shape;474;p44"/>
          <p:cNvCxnSpPr>
            <a:endCxn id="470" idx="1"/>
          </p:cNvCxnSpPr>
          <p:nvPr/>
        </p:nvCxnSpPr>
        <p:spPr>
          <a:xfrm>
            <a:off x="1955400" y="2613525"/>
            <a:ext cx="21903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5" name="Google Shape;475;p44"/>
          <p:cNvSpPr txBox="1"/>
          <p:nvPr/>
        </p:nvSpPr>
        <p:spPr>
          <a:xfrm>
            <a:off x="5087875" y="1340475"/>
            <a:ext cx="15663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Lossy Counting</a:t>
            </a:r>
            <a:endParaRPr/>
          </a:p>
        </p:txBody>
      </p:sp>
      <p:sp>
        <p:nvSpPr>
          <p:cNvPr id="476" name="Google Shape;476;p44"/>
          <p:cNvSpPr txBox="1"/>
          <p:nvPr/>
        </p:nvSpPr>
        <p:spPr>
          <a:xfrm>
            <a:off x="2029625" y="2303313"/>
            <a:ext cx="17289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Sentence Windows</a:t>
            </a:r>
            <a:endParaRPr/>
          </a:p>
        </p:txBody>
      </p:sp>
      <p:cxnSp>
        <p:nvCxnSpPr>
          <p:cNvPr id="477" name="Google Shape;477;p44"/>
          <p:cNvCxnSpPr>
            <a:stCxn id="470" idx="2"/>
          </p:cNvCxnSpPr>
          <p:nvPr/>
        </p:nvCxnSpPr>
        <p:spPr>
          <a:xfrm>
            <a:off x="4572000" y="2926125"/>
            <a:ext cx="6300" cy="24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8" name="Google Shape;478;p44"/>
          <p:cNvCxnSpPr/>
          <p:nvPr/>
        </p:nvCxnSpPr>
        <p:spPr>
          <a:xfrm>
            <a:off x="2915175" y="3178775"/>
            <a:ext cx="3345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9" name="Google Shape;479;p44"/>
          <p:cNvCxnSpPr/>
          <p:nvPr/>
        </p:nvCxnSpPr>
        <p:spPr>
          <a:xfrm>
            <a:off x="2919300" y="3188050"/>
            <a:ext cx="0" cy="76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80" name="Google Shape;480;p44"/>
          <p:cNvCxnSpPr/>
          <p:nvPr/>
        </p:nvCxnSpPr>
        <p:spPr>
          <a:xfrm>
            <a:off x="6250450" y="3182875"/>
            <a:ext cx="0" cy="76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81" name="Google Shape;481;p44"/>
          <p:cNvCxnSpPr/>
          <p:nvPr/>
        </p:nvCxnSpPr>
        <p:spPr>
          <a:xfrm>
            <a:off x="3206575" y="4281625"/>
            <a:ext cx="222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82" name="Google Shape;482;p44"/>
          <p:cNvCxnSpPr/>
          <p:nvPr/>
        </p:nvCxnSpPr>
        <p:spPr>
          <a:xfrm rot="10800000">
            <a:off x="5755175" y="4290875"/>
            <a:ext cx="250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83" name="Google Shape;483;p44"/>
          <p:cNvCxnSpPr/>
          <p:nvPr/>
        </p:nvCxnSpPr>
        <p:spPr>
          <a:xfrm>
            <a:off x="5328850" y="4722375"/>
            <a:ext cx="0" cy="39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4" name="Google Shape;484;p44"/>
          <p:cNvCxnSpPr/>
          <p:nvPr/>
        </p:nvCxnSpPr>
        <p:spPr>
          <a:xfrm rot="10800000">
            <a:off x="3901700" y="5139375"/>
            <a:ext cx="1436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5" name="Google Shape;485;p44"/>
          <p:cNvCxnSpPr/>
          <p:nvPr/>
        </p:nvCxnSpPr>
        <p:spPr>
          <a:xfrm rot="10800000">
            <a:off x="3901700" y="4703775"/>
            <a:ext cx="0" cy="43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86" name="Google Shape;486;p44"/>
          <p:cNvSpPr txBox="1"/>
          <p:nvPr/>
        </p:nvSpPr>
        <p:spPr>
          <a:xfrm>
            <a:off x="4088175" y="5000675"/>
            <a:ext cx="1120200" cy="5691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Parameter Learner</a:t>
            </a:r>
            <a:endParaRPr/>
          </a:p>
        </p:txBody>
      </p:sp>
      <p:sp>
        <p:nvSpPr>
          <p:cNvPr id="487" name="Google Shape;487;p44"/>
          <p:cNvSpPr txBox="1"/>
          <p:nvPr/>
        </p:nvSpPr>
        <p:spPr>
          <a:xfrm>
            <a:off x="3973150" y="5525875"/>
            <a:ext cx="23076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Backpropagation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Hierarchical Softmax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Sampling</a:t>
            </a:r>
            <a:endParaRPr/>
          </a:p>
        </p:txBody>
      </p:sp>
      <p:sp>
        <p:nvSpPr>
          <p:cNvPr id="488" name="Google Shape;488;p44"/>
          <p:cNvSpPr txBox="1"/>
          <p:nvPr/>
        </p:nvSpPr>
        <p:spPr>
          <a:xfrm>
            <a:off x="3106200" y="3080575"/>
            <a:ext cx="8526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CBOW</a:t>
            </a:r>
            <a:endParaRPr/>
          </a:p>
        </p:txBody>
      </p:sp>
      <p:sp>
        <p:nvSpPr>
          <p:cNvPr id="489" name="Google Shape;489;p44"/>
          <p:cNvSpPr txBox="1"/>
          <p:nvPr/>
        </p:nvSpPr>
        <p:spPr>
          <a:xfrm>
            <a:off x="5228575" y="3075313"/>
            <a:ext cx="10020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Skip-gram</a:t>
            </a:r>
            <a:endParaRPr/>
          </a:p>
        </p:txBody>
      </p:sp>
      <p:sp>
        <p:nvSpPr>
          <p:cNvPr id="490" name="Google Shape;490;p44"/>
          <p:cNvSpPr/>
          <p:nvPr/>
        </p:nvSpPr>
        <p:spPr>
          <a:xfrm>
            <a:off x="3758525" y="3734825"/>
            <a:ext cx="634200" cy="987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91" name="Google Shape;491;p44"/>
          <p:cNvCxnSpPr>
            <a:endCxn id="492" idx="1"/>
          </p:cNvCxnSpPr>
          <p:nvPr/>
        </p:nvCxnSpPr>
        <p:spPr>
          <a:xfrm>
            <a:off x="4392725" y="4621925"/>
            <a:ext cx="29658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92" name="Google Shape;492;p44"/>
          <p:cNvSpPr txBox="1"/>
          <p:nvPr/>
        </p:nvSpPr>
        <p:spPr>
          <a:xfrm>
            <a:off x="7358525" y="4404125"/>
            <a:ext cx="14652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Vectors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(Final Product)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93" name="Google Shape;493;p44"/>
          <p:cNvSpPr/>
          <p:nvPr/>
        </p:nvSpPr>
        <p:spPr>
          <a:xfrm>
            <a:off x="2377550" y="2219250"/>
            <a:ext cx="4610400" cy="34248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44"/>
          <p:cNvSpPr/>
          <p:nvPr/>
        </p:nvSpPr>
        <p:spPr>
          <a:xfrm>
            <a:off x="3317350" y="4960075"/>
            <a:ext cx="2799300" cy="14067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Generic Softmax is Intractable</a:t>
            </a:r>
            <a:endParaRPr/>
          </a:p>
        </p:txBody>
      </p:sp>
      <p:pic>
        <p:nvPicPr>
          <p:cNvPr id="500" name="Google Shape;50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325" y="2155238"/>
            <a:ext cx="4079525" cy="254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4254" y="2155250"/>
            <a:ext cx="3228184" cy="240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2824" y="2672218"/>
            <a:ext cx="521435" cy="274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22442" y="3479573"/>
            <a:ext cx="538532" cy="229857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5"/>
          <p:cNvSpPr/>
          <p:nvPr/>
        </p:nvSpPr>
        <p:spPr>
          <a:xfrm>
            <a:off x="2706125" y="1946250"/>
            <a:ext cx="1297500" cy="2965500"/>
          </a:xfrm>
          <a:prstGeom prst="ellipse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45"/>
          <p:cNvSpPr/>
          <p:nvPr/>
        </p:nvSpPr>
        <p:spPr>
          <a:xfrm>
            <a:off x="7108225" y="1877000"/>
            <a:ext cx="1414200" cy="2965500"/>
          </a:xfrm>
          <a:prstGeom prst="ellipse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45"/>
          <p:cNvSpPr txBox="1"/>
          <p:nvPr/>
        </p:nvSpPr>
        <p:spPr>
          <a:xfrm>
            <a:off x="3373400" y="5152775"/>
            <a:ext cx="5254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need to update every single output vector!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Hierarchical Softmax</a:t>
            </a:r>
            <a:endParaRPr/>
          </a:p>
        </p:txBody>
      </p:sp>
      <p:pic>
        <p:nvPicPr>
          <p:cNvPr id="512" name="Google Shape;51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4300" y="1907575"/>
            <a:ext cx="6555401" cy="379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46"/>
          <p:cNvSpPr/>
          <p:nvPr/>
        </p:nvSpPr>
        <p:spPr>
          <a:xfrm rot="-2738929">
            <a:off x="5174286" y="3351899"/>
            <a:ext cx="430868" cy="368710"/>
          </a:xfrm>
          <a:prstGeom prst="rightArrow">
            <a:avLst>
              <a:gd name="adj1" fmla="val 50000"/>
              <a:gd name="adj2" fmla="val 93751"/>
            </a:avLst>
          </a:prstGeom>
          <a:solidFill>
            <a:srgbClr val="FF0000"/>
          </a:solidFill>
          <a:ln w="38100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46"/>
          <p:cNvSpPr/>
          <p:nvPr/>
        </p:nvSpPr>
        <p:spPr>
          <a:xfrm rot="1808186">
            <a:off x="5895014" y="3270261"/>
            <a:ext cx="484603" cy="317484"/>
          </a:xfrm>
          <a:prstGeom prst="rightArrow">
            <a:avLst>
              <a:gd name="adj1" fmla="val 50000"/>
              <a:gd name="adj2" fmla="val 102198"/>
            </a:avLst>
          </a:prstGeom>
          <a:solidFill>
            <a:srgbClr val="3D85C6"/>
          </a:solidFill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46"/>
          <p:cNvSpPr/>
          <p:nvPr/>
        </p:nvSpPr>
        <p:spPr>
          <a:xfrm rot="1268234">
            <a:off x="6643735" y="3507969"/>
            <a:ext cx="495004" cy="323534"/>
          </a:xfrm>
          <a:prstGeom prst="rightArrow">
            <a:avLst>
              <a:gd name="adj1" fmla="val 50000"/>
              <a:gd name="adj2" fmla="val 113512"/>
            </a:avLst>
          </a:prstGeom>
          <a:solidFill>
            <a:srgbClr val="3D85C6"/>
          </a:solidFill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6" name="Google Shape;51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874" y="4402893"/>
            <a:ext cx="521435" cy="274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5367" y="3554798"/>
            <a:ext cx="538532" cy="229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4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Sampling</a:t>
            </a:r>
            <a:endParaRPr/>
          </a:p>
        </p:txBody>
      </p:sp>
      <p:pic>
        <p:nvPicPr>
          <p:cNvPr id="523" name="Google Shape;52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8250" y="1682600"/>
            <a:ext cx="6640425" cy="414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874" y="4402893"/>
            <a:ext cx="521435" cy="274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5867" y="3415798"/>
            <a:ext cx="538532" cy="229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word2vec decomposed</a:t>
            </a:r>
            <a:endParaRPr/>
          </a:p>
        </p:txBody>
      </p:sp>
      <p:pic>
        <p:nvPicPr>
          <p:cNvPr id="531" name="Google Shape;53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7350" y="3522625"/>
            <a:ext cx="2509299" cy="1406750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48"/>
          <p:cNvSpPr txBox="1"/>
          <p:nvPr/>
        </p:nvSpPr>
        <p:spPr>
          <a:xfrm>
            <a:off x="2615550" y="3970200"/>
            <a:ext cx="889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Words</a:t>
            </a:r>
            <a:endParaRPr/>
          </a:p>
        </p:txBody>
      </p:sp>
      <p:sp>
        <p:nvSpPr>
          <p:cNvPr id="533" name="Google Shape;533;p48"/>
          <p:cNvSpPr txBox="1"/>
          <p:nvPr/>
        </p:nvSpPr>
        <p:spPr>
          <a:xfrm>
            <a:off x="5888875" y="3970200"/>
            <a:ext cx="8898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Words</a:t>
            </a:r>
            <a:endParaRPr/>
          </a:p>
        </p:txBody>
      </p:sp>
      <p:sp>
        <p:nvSpPr>
          <p:cNvPr id="534" name="Google Shape;534;p48"/>
          <p:cNvSpPr txBox="1"/>
          <p:nvPr/>
        </p:nvSpPr>
        <p:spPr>
          <a:xfrm>
            <a:off x="1524950" y="1254825"/>
            <a:ext cx="8526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Corpus</a:t>
            </a:r>
            <a:endParaRPr/>
          </a:p>
        </p:txBody>
      </p:sp>
      <p:sp>
        <p:nvSpPr>
          <p:cNvPr id="535" name="Google Shape;535;p48"/>
          <p:cNvSpPr txBox="1"/>
          <p:nvPr/>
        </p:nvSpPr>
        <p:spPr>
          <a:xfrm>
            <a:off x="4011900" y="1320525"/>
            <a:ext cx="1120200" cy="4914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Builder</a:t>
            </a:r>
            <a:endParaRPr/>
          </a:p>
        </p:txBody>
      </p:sp>
      <p:cxnSp>
        <p:nvCxnSpPr>
          <p:cNvPr id="536" name="Google Shape;536;p48"/>
          <p:cNvCxnSpPr>
            <a:stCxn id="534" idx="3"/>
          </p:cNvCxnSpPr>
          <p:nvPr/>
        </p:nvCxnSpPr>
        <p:spPr>
          <a:xfrm>
            <a:off x="2377550" y="1566225"/>
            <a:ext cx="1465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37" name="Google Shape;537;p48"/>
          <p:cNvSpPr txBox="1"/>
          <p:nvPr/>
        </p:nvSpPr>
        <p:spPr>
          <a:xfrm>
            <a:off x="5087875" y="2219250"/>
            <a:ext cx="23076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 Window Scaling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Subsampling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Pruning</a:t>
            </a:r>
            <a:endParaRPr/>
          </a:p>
        </p:txBody>
      </p:sp>
      <p:sp>
        <p:nvSpPr>
          <p:cNvPr id="538" name="Google Shape;538;p48"/>
          <p:cNvSpPr txBox="1"/>
          <p:nvPr/>
        </p:nvSpPr>
        <p:spPr>
          <a:xfrm>
            <a:off x="4145700" y="2303325"/>
            <a:ext cx="852600" cy="6228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 Builder</a:t>
            </a:r>
            <a:endParaRPr/>
          </a:p>
        </p:txBody>
      </p:sp>
      <p:cxnSp>
        <p:nvCxnSpPr>
          <p:cNvPr id="539" name="Google Shape;539;p48"/>
          <p:cNvCxnSpPr>
            <a:stCxn id="535" idx="2"/>
            <a:endCxn id="538" idx="0"/>
          </p:cNvCxnSpPr>
          <p:nvPr/>
        </p:nvCxnSpPr>
        <p:spPr>
          <a:xfrm>
            <a:off x="4572000" y="1811925"/>
            <a:ext cx="0" cy="49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0" name="Google Shape;540;p48"/>
          <p:cNvSpPr txBox="1"/>
          <p:nvPr/>
        </p:nvSpPr>
        <p:spPr>
          <a:xfrm>
            <a:off x="4566850" y="1867575"/>
            <a:ext cx="11202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</p:txBody>
      </p:sp>
      <p:cxnSp>
        <p:nvCxnSpPr>
          <p:cNvPr id="541" name="Google Shape;541;p48"/>
          <p:cNvCxnSpPr>
            <a:stCxn id="534" idx="2"/>
          </p:cNvCxnSpPr>
          <p:nvPr/>
        </p:nvCxnSpPr>
        <p:spPr>
          <a:xfrm>
            <a:off x="1951250" y="1877625"/>
            <a:ext cx="0" cy="74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2" name="Google Shape;542;p48"/>
          <p:cNvCxnSpPr>
            <a:endCxn id="538" idx="1"/>
          </p:cNvCxnSpPr>
          <p:nvPr/>
        </p:nvCxnSpPr>
        <p:spPr>
          <a:xfrm>
            <a:off x="1955400" y="2613525"/>
            <a:ext cx="21903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3" name="Google Shape;543;p48"/>
          <p:cNvSpPr txBox="1"/>
          <p:nvPr/>
        </p:nvSpPr>
        <p:spPr>
          <a:xfrm>
            <a:off x="5087875" y="1340475"/>
            <a:ext cx="15663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Lossy Counting</a:t>
            </a:r>
            <a:endParaRPr/>
          </a:p>
        </p:txBody>
      </p:sp>
      <p:sp>
        <p:nvSpPr>
          <p:cNvPr id="544" name="Google Shape;544;p48"/>
          <p:cNvSpPr txBox="1"/>
          <p:nvPr/>
        </p:nvSpPr>
        <p:spPr>
          <a:xfrm>
            <a:off x="2029625" y="2303313"/>
            <a:ext cx="17289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Sentence Windows</a:t>
            </a:r>
            <a:endParaRPr/>
          </a:p>
        </p:txBody>
      </p:sp>
      <p:cxnSp>
        <p:nvCxnSpPr>
          <p:cNvPr id="545" name="Google Shape;545;p48"/>
          <p:cNvCxnSpPr>
            <a:stCxn id="538" idx="2"/>
          </p:cNvCxnSpPr>
          <p:nvPr/>
        </p:nvCxnSpPr>
        <p:spPr>
          <a:xfrm>
            <a:off x="4572000" y="2926125"/>
            <a:ext cx="6300" cy="24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6" name="Google Shape;546;p48"/>
          <p:cNvCxnSpPr/>
          <p:nvPr/>
        </p:nvCxnSpPr>
        <p:spPr>
          <a:xfrm>
            <a:off x="2915175" y="3178775"/>
            <a:ext cx="3345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7" name="Google Shape;547;p48"/>
          <p:cNvCxnSpPr/>
          <p:nvPr/>
        </p:nvCxnSpPr>
        <p:spPr>
          <a:xfrm>
            <a:off x="2919300" y="3188050"/>
            <a:ext cx="0" cy="76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8" name="Google Shape;548;p48"/>
          <p:cNvCxnSpPr/>
          <p:nvPr/>
        </p:nvCxnSpPr>
        <p:spPr>
          <a:xfrm>
            <a:off x="6250450" y="3182875"/>
            <a:ext cx="0" cy="76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9" name="Google Shape;549;p48"/>
          <p:cNvCxnSpPr/>
          <p:nvPr/>
        </p:nvCxnSpPr>
        <p:spPr>
          <a:xfrm>
            <a:off x="3206575" y="4281625"/>
            <a:ext cx="222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50" name="Google Shape;550;p48"/>
          <p:cNvCxnSpPr/>
          <p:nvPr/>
        </p:nvCxnSpPr>
        <p:spPr>
          <a:xfrm rot="10800000">
            <a:off x="5755175" y="4290875"/>
            <a:ext cx="250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51" name="Google Shape;551;p48"/>
          <p:cNvCxnSpPr/>
          <p:nvPr/>
        </p:nvCxnSpPr>
        <p:spPr>
          <a:xfrm>
            <a:off x="5328850" y="4722375"/>
            <a:ext cx="0" cy="398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2" name="Google Shape;552;p48"/>
          <p:cNvCxnSpPr/>
          <p:nvPr/>
        </p:nvCxnSpPr>
        <p:spPr>
          <a:xfrm rot="10800000">
            <a:off x="3901700" y="5139375"/>
            <a:ext cx="1436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3" name="Google Shape;553;p48"/>
          <p:cNvCxnSpPr/>
          <p:nvPr/>
        </p:nvCxnSpPr>
        <p:spPr>
          <a:xfrm rot="10800000">
            <a:off x="3901700" y="4703775"/>
            <a:ext cx="0" cy="435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54" name="Google Shape;554;p48"/>
          <p:cNvSpPr txBox="1"/>
          <p:nvPr/>
        </p:nvSpPr>
        <p:spPr>
          <a:xfrm>
            <a:off x="4088175" y="5000675"/>
            <a:ext cx="1120200" cy="5691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Parameter Learner</a:t>
            </a:r>
            <a:endParaRPr/>
          </a:p>
        </p:txBody>
      </p:sp>
      <p:sp>
        <p:nvSpPr>
          <p:cNvPr id="555" name="Google Shape;555;p48"/>
          <p:cNvSpPr txBox="1"/>
          <p:nvPr/>
        </p:nvSpPr>
        <p:spPr>
          <a:xfrm>
            <a:off x="3973150" y="5525875"/>
            <a:ext cx="23076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Backpropagation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Hierarchical Softmax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Sampling</a:t>
            </a:r>
            <a:endParaRPr/>
          </a:p>
        </p:txBody>
      </p:sp>
      <p:sp>
        <p:nvSpPr>
          <p:cNvPr id="556" name="Google Shape;556;p48"/>
          <p:cNvSpPr txBox="1"/>
          <p:nvPr/>
        </p:nvSpPr>
        <p:spPr>
          <a:xfrm>
            <a:off x="3106200" y="3080575"/>
            <a:ext cx="8526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CBOW</a:t>
            </a:r>
            <a:endParaRPr/>
          </a:p>
        </p:txBody>
      </p:sp>
      <p:sp>
        <p:nvSpPr>
          <p:cNvPr id="557" name="Google Shape;557;p48"/>
          <p:cNvSpPr txBox="1"/>
          <p:nvPr/>
        </p:nvSpPr>
        <p:spPr>
          <a:xfrm>
            <a:off x="5228575" y="3075313"/>
            <a:ext cx="10020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Skip-gram</a:t>
            </a:r>
            <a:endParaRPr/>
          </a:p>
        </p:txBody>
      </p:sp>
      <p:sp>
        <p:nvSpPr>
          <p:cNvPr id="558" name="Google Shape;558;p48"/>
          <p:cNvSpPr/>
          <p:nvPr/>
        </p:nvSpPr>
        <p:spPr>
          <a:xfrm>
            <a:off x="3758525" y="3734825"/>
            <a:ext cx="634200" cy="987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59" name="Google Shape;559;p48"/>
          <p:cNvCxnSpPr>
            <a:endCxn id="560" idx="1"/>
          </p:cNvCxnSpPr>
          <p:nvPr/>
        </p:nvCxnSpPr>
        <p:spPr>
          <a:xfrm>
            <a:off x="4392725" y="4621925"/>
            <a:ext cx="29658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60" name="Google Shape;560;p48"/>
          <p:cNvSpPr txBox="1"/>
          <p:nvPr/>
        </p:nvSpPr>
        <p:spPr>
          <a:xfrm>
            <a:off x="7358525" y="4404125"/>
            <a:ext cx="14652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Vectors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(Final Product)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61" name="Google Shape;561;p48"/>
          <p:cNvSpPr/>
          <p:nvPr/>
        </p:nvSpPr>
        <p:spPr>
          <a:xfrm>
            <a:off x="2377550" y="2219250"/>
            <a:ext cx="4610400" cy="41013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Interpreting word embedding model</a:t>
            </a:r>
            <a:endParaRPr/>
          </a:p>
        </p:txBody>
      </p:sp>
      <p:pic>
        <p:nvPicPr>
          <p:cNvPr id="567" name="Google Shape;56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2425" y="2454523"/>
            <a:ext cx="1716825" cy="22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5700" y="2454525"/>
            <a:ext cx="1390722" cy="22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7900" y="2770900"/>
            <a:ext cx="2539600" cy="1557042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49"/>
          <p:cNvSpPr/>
          <p:nvPr/>
        </p:nvSpPr>
        <p:spPr>
          <a:xfrm>
            <a:off x="5552288" y="3266813"/>
            <a:ext cx="435600" cy="435600"/>
          </a:xfrm>
          <a:prstGeom prst="mathMultiply">
            <a:avLst>
              <a:gd name="adj1" fmla="val 23520"/>
            </a:avLst>
          </a:prstGeom>
          <a:solidFill>
            <a:srgbClr val="0B539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49"/>
          <p:cNvSpPr/>
          <p:nvPr/>
        </p:nvSpPr>
        <p:spPr>
          <a:xfrm>
            <a:off x="3391625" y="3301613"/>
            <a:ext cx="370800" cy="3660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B539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2" name="Google Shape;572;p49"/>
          <p:cNvGrpSpPr/>
          <p:nvPr/>
        </p:nvGrpSpPr>
        <p:grpSpPr>
          <a:xfrm>
            <a:off x="788140" y="2350463"/>
            <a:ext cx="2415309" cy="2718887"/>
            <a:chOff x="793490" y="2350463"/>
            <a:chExt cx="2415309" cy="2718887"/>
          </a:xfrm>
        </p:grpSpPr>
        <p:pic>
          <p:nvPicPr>
            <p:cNvPr id="573" name="Google Shape;573;p4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164300" y="2659775"/>
              <a:ext cx="2044500" cy="202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4" name="Google Shape;574;p49"/>
            <p:cNvPicPr preferRelativeResize="0"/>
            <p:nvPr/>
          </p:nvPicPr>
          <p:blipFill rotWithShape="1">
            <a:blip r:embed="rId3">
              <a:alphaModFix/>
            </a:blip>
            <a:srcRect r="78402"/>
            <a:stretch/>
          </p:blipFill>
          <p:spPr>
            <a:xfrm>
              <a:off x="793490" y="2350463"/>
              <a:ext cx="370800" cy="2268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5" name="Google Shape;575;p4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82725" y="4685775"/>
              <a:ext cx="2326075" cy="3835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6" name="Google Shape;576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49438" y="4235200"/>
            <a:ext cx="2326075" cy="38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49"/>
          <p:cNvSpPr txBox="1"/>
          <p:nvPr/>
        </p:nvSpPr>
        <p:spPr>
          <a:xfrm>
            <a:off x="1312175" y="2350475"/>
            <a:ext cx="17700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Coocurrence Matrix</a:t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2225" y="194600"/>
            <a:ext cx="5815499" cy="55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50"/>
          <p:cNvSpPr txBox="1"/>
          <p:nvPr/>
        </p:nvSpPr>
        <p:spPr>
          <a:xfrm>
            <a:off x="324350" y="6100125"/>
            <a:ext cx="60702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Levy &amp; Goldberg. "Neural word embedding as implicit matrix factorization." </a:t>
            </a:r>
            <a:r>
              <a:rPr lang="en" sz="1200" i="1">
                <a:solidFill>
                  <a:schemeClr val="dk1"/>
                </a:solidFill>
              </a:rPr>
              <a:t>NIPS</a:t>
            </a:r>
            <a:r>
              <a:rPr lang="en" sz="1200">
                <a:solidFill>
                  <a:schemeClr val="dk1"/>
                </a:solidFill>
              </a:rPr>
              <a:t> 2014.</a:t>
            </a:r>
            <a:endParaRPr sz="12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3838" y="316675"/>
            <a:ext cx="6176324" cy="5498825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51"/>
          <p:cNvSpPr txBox="1"/>
          <p:nvPr/>
        </p:nvSpPr>
        <p:spPr>
          <a:xfrm>
            <a:off x="304275" y="6033175"/>
            <a:ext cx="6348300" cy="3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  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Levy, Goldberg, and Dagan. </a:t>
            </a:r>
            <a:r>
              <a:rPr lang="en" sz="1200" i="1">
                <a:solidFill>
                  <a:schemeClr val="dk1"/>
                </a:solidFill>
              </a:rPr>
              <a:t>ACL </a:t>
            </a:r>
            <a:r>
              <a:rPr lang="en" sz="1200">
                <a:solidFill>
                  <a:schemeClr val="dk1"/>
                </a:solidFill>
              </a:rPr>
              <a:t> (2015)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neural embedding models</a:t>
            </a:r>
            <a:endParaRPr/>
          </a:p>
        </p:txBody>
      </p:sp>
      <p:sp>
        <p:nvSpPr>
          <p:cNvPr id="595" name="Google Shape;595;p5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Bengio (2003)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Mnih &amp; Hinton (2008)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Collobert &amp; Weston (2008)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Minh et a. (2013)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GloVe by Pennington et al. (2014)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DeepWalk by Perozzi (2014)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LINE by Tang et al. (2015)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5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on Word Analogy</a:t>
            </a:r>
            <a:endParaRPr/>
          </a:p>
        </p:txBody>
      </p:sp>
      <p:sp>
        <p:nvSpPr>
          <p:cNvPr id="601" name="Google Shape;601;p53"/>
          <p:cNvSpPr txBox="1">
            <a:spLocks noGrp="1"/>
          </p:cNvSpPr>
          <p:nvPr>
            <p:ph type="body" idx="1"/>
          </p:nvPr>
        </p:nvSpPr>
        <p:spPr>
          <a:xfrm>
            <a:off x="311700" y="1143725"/>
            <a:ext cx="83349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Rohde, Gonnerman &amp; Plaut (2005)</a:t>
            </a:r>
            <a:br>
              <a:rPr lang="en"/>
            </a:br>
            <a:r>
              <a:rPr lang="en" sz="1200"/>
              <a:t>"</a:t>
            </a:r>
            <a:r>
              <a:rPr lang="en" sz="1200">
                <a:solidFill>
                  <a:schemeClr val="dk1"/>
                </a:solidFill>
              </a:rPr>
              <a:t>An Improved Model of Semantic Similarity Based on Lexical Co-Occurrence</a:t>
            </a:r>
            <a:r>
              <a:rPr lang="en" sz="1200"/>
              <a:t>"</a:t>
            </a:r>
            <a:endParaRPr sz="1200"/>
          </a:p>
        </p:txBody>
      </p:sp>
      <p:pic>
        <p:nvPicPr>
          <p:cNvPr id="602" name="Google Shape;60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0" y="2318450"/>
            <a:ext cx="3862376" cy="35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7550" y="2318438"/>
            <a:ext cx="3759849" cy="34597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4" name="Google Shape;604;p53"/>
          <p:cNvCxnSpPr/>
          <p:nvPr/>
        </p:nvCxnSpPr>
        <p:spPr>
          <a:xfrm rot="10800000" flipH="1">
            <a:off x="1603300" y="3317650"/>
            <a:ext cx="519000" cy="1065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5" name="Google Shape;605;p53"/>
          <p:cNvCxnSpPr/>
          <p:nvPr/>
        </p:nvCxnSpPr>
        <p:spPr>
          <a:xfrm rot="10800000" flipH="1">
            <a:off x="2465175" y="4031375"/>
            <a:ext cx="435600" cy="861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6" name="Google Shape;606;p53"/>
          <p:cNvCxnSpPr/>
          <p:nvPr/>
        </p:nvCxnSpPr>
        <p:spPr>
          <a:xfrm rot="10800000" flipH="1">
            <a:off x="1866900" y="3373475"/>
            <a:ext cx="1024500" cy="1519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7" name="Google Shape;607;p53"/>
          <p:cNvCxnSpPr/>
          <p:nvPr/>
        </p:nvCxnSpPr>
        <p:spPr>
          <a:xfrm rot="10800000" flipH="1">
            <a:off x="5481250" y="3614350"/>
            <a:ext cx="987600" cy="76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8" name="Google Shape;608;p53"/>
          <p:cNvCxnSpPr/>
          <p:nvPr/>
        </p:nvCxnSpPr>
        <p:spPr>
          <a:xfrm rot="10800000" flipH="1">
            <a:off x="5931250" y="3706900"/>
            <a:ext cx="991500" cy="723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54"/>
          <p:cNvSpPr txBox="1">
            <a:spLocks noGrp="1"/>
          </p:cNvSpPr>
          <p:nvPr>
            <p:ph type="title" idx="4294967295"/>
          </p:nvPr>
        </p:nvSpPr>
        <p:spPr>
          <a:xfrm>
            <a:off x="3023700" y="2663475"/>
            <a:ext cx="3096600" cy="138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wevi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(word analogy)</a:t>
            </a:r>
            <a:endParaRPr sz="18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"Miscellaneous" Embedding</a:t>
            </a:r>
            <a:endParaRPr/>
          </a:p>
        </p:txBody>
      </p:sp>
      <p:sp>
        <p:nvSpPr>
          <p:cNvPr id="619" name="Google Shape;619;p55"/>
          <p:cNvSpPr txBox="1">
            <a:spLocks noGrp="1"/>
          </p:cNvSpPr>
          <p:nvPr>
            <p:ph type="body" idx="1"/>
          </p:nvPr>
        </p:nvSpPr>
        <p:spPr>
          <a:xfrm>
            <a:off x="5477125" y="1997675"/>
            <a:ext cx="3438300" cy="30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 input/output setting: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User -&gt; Tweet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Customer -&gt; Product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Word -&gt; Parse-tree Neighbors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Entity -&gt; Neighbor in a list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Node -&gt; Random walk path in a graph</a:t>
            </a:r>
            <a:endParaRPr/>
          </a:p>
        </p:txBody>
      </p:sp>
      <p:grpSp>
        <p:nvGrpSpPr>
          <p:cNvPr id="620" name="Google Shape;620;p55"/>
          <p:cNvGrpSpPr/>
          <p:nvPr/>
        </p:nvGrpSpPr>
        <p:grpSpPr>
          <a:xfrm>
            <a:off x="311700" y="2090350"/>
            <a:ext cx="4843400" cy="2765825"/>
            <a:chOff x="392200" y="2192300"/>
            <a:chExt cx="4843400" cy="2765825"/>
          </a:xfrm>
        </p:grpSpPr>
        <p:pic>
          <p:nvPicPr>
            <p:cNvPr id="621" name="Google Shape;621;p5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35904" y="2192300"/>
              <a:ext cx="4429129" cy="276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2" name="Google Shape;622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92200" y="4006720"/>
              <a:ext cx="347795" cy="1827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3" name="Google Shape;623;p5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76402" y="3348334"/>
              <a:ext cx="359198" cy="15331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4" name="Google Shape;624;p55"/>
          <p:cNvSpPr txBox="1"/>
          <p:nvPr/>
        </p:nvSpPr>
        <p:spPr>
          <a:xfrm>
            <a:off x="1433400" y="1643950"/>
            <a:ext cx="27648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Word          -&gt;          Word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5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</a:pPr>
            <a:r>
              <a:rPr lang="en">
                <a:solidFill>
                  <a:srgbClr val="434343"/>
                </a:solidFill>
              </a:rPr>
              <a:t>Word ambiguity</a:t>
            </a:r>
            <a:endParaRPr>
              <a:solidFill>
                <a:srgbClr val="43434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</a:pPr>
            <a:r>
              <a:rPr lang="en">
                <a:solidFill>
                  <a:srgbClr val="434343"/>
                </a:solidFill>
              </a:rPr>
              <a:t>Debuggability</a:t>
            </a:r>
            <a:endParaRPr>
              <a:solidFill>
                <a:srgbClr val="43434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</a:pPr>
            <a:r>
              <a:rPr lang="en">
                <a:solidFill>
                  <a:srgbClr val="434343"/>
                </a:solidFill>
              </a:rPr>
              <a:t>Sequence</a:t>
            </a:r>
            <a:endParaRPr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630" name="Google Shape;630;p5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5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Take-aways</a:t>
            </a:r>
            <a:endParaRPr/>
          </a:p>
        </p:txBody>
      </p:sp>
      <p:sp>
        <p:nvSpPr>
          <p:cNvPr id="636" name="Google Shape;636;p5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Word embedding techniques perform either explicit or implicit matrix factorization to word co-occurrence matrix.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neural network structure of word2vec is a feedforward network with one hidden layer with a linear activation function.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training method of word2vec is backpropagation with stochastic gradient descent.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loss function is cross entropy.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Training can be made feasible by using either hierarchical softmax or negative sampling.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Word embeddings of equal quality as word2vec can be obtained via count-based methods with carefully tuned co-occurrence metrics.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8"/>
          <p:cNvSpPr txBox="1">
            <a:spLocks noGrp="1"/>
          </p:cNvSpPr>
          <p:nvPr>
            <p:ph type="body" idx="1"/>
          </p:nvPr>
        </p:nvSpPr>
        <p:spPr>
          <a:xfrm>
            <a:off x="1511700" y="4318850"/>
            <a:ext cx="7187400" cy="11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Source code: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github.com/ronxin/wevi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Online demo: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ronxin.github.io/wevi</a:t>
            </a:r>
            <a:endParaRPr sz="2400"/>
          </a:p>
        </p:txBody>
      </p:sp>
      <p:sp>
        <p:nvSpPr>
          <p:cNvPr id="642" name="Google Shape;642;p58"/>
          <p:cNvSpPr txBox="1"/>
          <p:nvPr/>
        </p:nvSpPr>
        <p:spPr>
          <a:xfrm>
            <a:off x="3010800" y="2960700"/>
            <a:ext cx="3122400" cy="9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Thanks!</a:t>
            </a:r>
            <a:endParaRPr sz="4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2448</Words>
  <Application>Microsoft Office PowerPoint</Application>
  <PresentationFormat>On-screen Show (4:3)</PresentationFormat>
  <Paragraphs>881</Paragraphs>
  <Slides>65</Slides>
  <Notes>50</Notes>
  <HiddenSlides>29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Microsoft YaHei</vt:lpstr>
      <vt:lpstr>方正兰亭黑_GBK</vt:lpstr>
      <vt:lpstr>Arial</vt:lpstr>
      <vt:lpstr>Calibri</vt:lpstr>
      <vt:lpstr>Calibri Light</vt:lpstr>
      <vt:lpstr>Cambria Math</vt:lpstr>
      <vt:lpstr>Times New Roman</vt:lpstr>
      <vt:lpstr>Simple Light</vt:lpstr>
      <vt:lpstr>Office Theme</vt:lpstr>
      <vt:lpstr>Word Embedding Explained  and Visualized : ADAPTED</vt:lpstr>
      <vt:lpstr>About word2vec...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Atomic Word Representation</vt:lpstr>
      <vt:lpstr>Distributed Representation</vt:lpstr>
      <vt:lpstr>Vector-Space Model vs LSI</vt:lpstr>
      <vt:lpstr>Contextual Representation : Capturing usage</vt:lpstr>
      <vt:lpstr>Word Embeddings : Goals</vt:lpstr>
      <vt:lpstr>Sparse versus dense vectors</vt:lpstr>
      <vt:lpstr>(Projected) Word Vectors </vt:lpstr>
      <vt:lpstr>PowerPoint Presentation</vt:lpstr>
      <vt:lpstr>Word Analogy</vt:lpstr>
      <vt:lpstr>PowerPoint Presentation</vt:lpstr>
      <vt:lpstr>Visualizing “meaning” changes : Reflecting biases</vt:lpstr>
      <vt:lpstr>Applications benefited by word embeddings</vt:lpstr>
      <vt:lpstr>word2vec as a (powerful) black box</vt:lpstr>
      <vt:lpstr>word2vec decomposed</vt:lpstr>
      <vt:lpstr>wevi demo  bit.ly/wevi-online</vt:lpstr>
      <vt:lpstr>Basic Neuron Structure</vt:lpstr>
      <vt:lpstr>Training a Single Neuron</vt:lpstr>
      <vt:lpstr>Task Afforded by a Single Neuron</vt:lpstr>
      <vt:lpstr>Multilayer Neural Network</vt:lpstr>
      <vt:lpstr>Backpropagation</vt:lpstr>
      <vt:lpstr>word2vec network </vt:lpstr>
      <vt:lpstr>word2vec network</vt:lpstr>
      <vt:lpstr>neural network and weight matrices</vt:lpstr>
      <vt:lpstr>neural network and word vectors</vt:lpstr>
      <vt:lpstr>Training: updating word vectors</vt:lpstr>
      <vt:lpstr>Intuition of output vector update rule</vt:lpstr>
      <vt:lpstr>Intuitive Understanding of Input Vectors</vt:lpstr>
      <vt:lpstr>Resemblance to a force-directed graph</vt:lpstr>
      <vt:lpstr>word2vec decomposed</vt:lpstr>
      <vt:lpstr>How do we select input and output words?</vt:lpstr>
      <vt:lpstr>wevi demo   (CBOW and SG)</vt:lpstr>
      <vt:lpstr>word2vec</vt:lpstr>
      <vt:lpstr>CBOW</vt:lpstr>
      <vt:lpstr>Word2vec – Continuous Bag of Word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Skip gram example</vt:lpstr>
      <vt:lpstr>Skip gram/CBOW intuition</vt:lpstr>
      <vt:lpstr>word2vec decomposed</vt:lpstr>
      <vt:lpstr>Training Generic Softmax is Intractable</vt:lpstr>
      <vt:lpstr>Hierarchical Softmax</vt:lpstr>
      <vt:lpstr>Negative Sampling</vt:lpstr>
      <vt:lpstr>word2vec decomposed</vt:lpstr>
      <vt:lpstr>Interpreting word embedding model</vt:lpstr>
      <vt:lpstr>PowerPoint Presentation</vt:lpstr>
      <vt:lpstr>PowerPoint Presentation</vt:lpstr>
      <vt:lpstr>Other neural embedding models</vt:lpstr>
      <vt:lpstr>More on Word Analogy</vt:lpstr>
      <vt:lpstr>wevi demo   (word analogy)</vt:lpstr>
      <vt:lpstr>"Miscellaneous" Embedding</vt:lpstr>
      <vt:lpstr>Limitations</vt:lpstr>
      <vt:lpstr>Take-aways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Embedding Explained  and Visualized : ADAPTED</dc:title>
  <cp:lastModifiedBy>Prasad, T.K.</cp:lastModifiedBy>
  <cp:revision>6</cp:revision>
  <dcterms:modified xsi:type="dcterms:W3CDTF">2025-04-18T01:41:52Z</dcterms:modified>
</cp:coreProperties>
</file>