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ink/ink1.xml" ContentType="application/inkml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1" r:id="rId3"/>
    <p:sldId id="312" r:id="rId4"/>
    <p:sldId id="262" r:id="rId5"/>
    <p:sldId id="319" r:id="rId6"/>
    <p:sldId id="315" r:id="rId7"/>
    <p:sldId id="260" r:id="rId8"/>
    <p:sldId id="313" r:id="rId9"/>
    <p:sldId id="314" r:id="rId10"/>
    <p:sldId id="282" r:id="rId11"/>
    <p:sldId id="301" r:id="rId12"/>
    <p:sldId id="300" r:id="rId13"/>
    <p:sldId id="283" r:id="rId14"/>
    <p:sldId id="318" r:id="rId15"/>
    <p:sldId id="284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57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4646" units="1/cm"/>
          <inkml:channelProperty channel="T" name="resolution" value="1" units="1/dev"/>
        </inkml:channelProperties>
      </inkml:inkSource>
      <inkml:timestamp xml:id="ts0" timeString="2016-04-21T14:50:58.1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5521 6068 0,'0'0'187,"0"0"-171,0 0-1,18 17 1,-18-17-1,0 18 1,0-18 0,17 18-16,-17-1 15,18-17-15,-18 0 16,0 18-16,0-18 15,18 0 1,-18 18 0,0-18 108,0 0-108,0-18-16,0 18 16,0-18-16,0 1 15,0 17 48,0 0-17,-18 0-30,0 0 31,18 0-16,-17 0-15,17 0-1,0 17 16,0-17-15,0 18-16,0-18 16,0 18-16,0-18 15,0 17-15,0 1 16,0-18-16,0 18 140,-18-18-140,0 0 16,18 0-16,-17 17 15,17-17 63,-18 0-46,0 0-17,18-17 1,0 17-16,0-18 15,0 18 1,0-18-16,0 1 16,0-1-16,0 0 15,0 1-15,18 17 16,-18-18-16,18 0 15,-18 18-15,17 0 16,1-17-16,-18 17 16,18 0 15,-18 0-31,17 0 15,-17-18-15,18 18 16,-18 0 31,18 0-32,-18 0 1,0 0-16,17 0 16,-17 18-1,0-18 1,0 17-16,0 1 31,0-18-31,0 18 16,0-18-1,0 17-15,0-17 16,0 18-16,0-18 15,0 18-15,-17-18 16,17 17-16,-18-17 16,18 18-16,-18-18 15,18 18-15,0-18 16,-17 0 62,17 0-63,0 0 1,-18 0-16,0 0 16,18-18-1,-17 18 1,17-18 15,0 18-31,0-17 16,0-1-16,0 0 15,0 1-15,0-1 16,35 0-16,-35 18 15,18-17-15</inkml:trace>
  <inkml:trace contextRef="#ctx0" brushRef="#br0" timeOffset="2856.1634">11095 9843 0,'0'0'16,"-35"-18"-16,35 18 16,-18-18-16,18 18 15,-18-17-15,1 17 78,17 0-47,-18 0-15,18 0-16,-18 17 16,18 1-16,0-18 15,-17 0-15,17 0 16,0 18-1,0-18 1,0 17 0,0 1-1,0-18-15,0 17 16,0-17-16,0 0 47,17 0-32,-17 18-15,18-18 16,-18 0-16,18 0 15,-1 0-15,-17 0 16,18 0-16,-18 0 16,18 0-16,-1 0 15,-17 0 1,18 0-16,-18 0 15,18-18-15,-1 1 16,-17-1-16,0 1 16,0-1-16,0 18 31,-17 0 16,17 0-47,0 0 15,-18 0 1,18 0-1,-18 0-15,1 0 16,17 0-16,-18 0 16,-17-18-16,-1 18 15,1 0-15,0-17 16,17 17-16,18 0 15,0 0 79,0 0-63,0 17-15,0-17-16,18 18 15,-18-18 1,0 0-16,17 0 16,1 0-16,-18 18 15,0-18-15,18 0 31,-18 0-31,17 0 16,1 0-16,-18 0 16,18 0-16,-18-18 15,0 0-15,17 18 16,-17-17-16,0 17 15,0-18-15,0 18 16,0-18 46,0 18-62,0 0 16,-17 0 0,17 0-16,-18 0 15,0 0-15,18 0 16,-17 0-16,17 0 15,-18 0 1,18 0 0,0 0-1,0 0 1,0 18-1,0-18-15,0 18 16,0-18 0,0 0-16,0 17 15,0-17 16,0 0 1,18 18-32,-18-18 15,35 0 1,-35 0-16,18 0 15,-18 0-15,0-18 16,0 18-16,0 0 16,0-17-16,0 17 93,0 0-77,-36 0-1,19 0-15</inkml:trace>
  <inkml:trace contextRef="#ctx0" brushRef="#br0" timeOffset="7356.4208">9878 15434 0,'0'0'140,"0"0"-124,-35 0-1,35 0-15,-18 0 16,0 0-16,18 18 47,0-1-32,0-17 1,0 18-16,0 17 16,0-35-16,0 36 15,0-19-15,0 1 16,0-18-16,0 17 15,0-17 1,0 0 0,0 18-1,18-18-15,0 18 16,-1-18-16,18 17 15,-35-17-15,18 0 16,0 18-16,-1-18 47,-17 0 15,0 0-46,-17-18-16,17 1 15,0-1-15,-18 18 16,18 0-16,0-18 31,-18 18 32,18 0-48,-35 0-15,35-17 16,-35-1-16,0 18 15,17-17-15,-17 17 16,35-18-16,-18 18 16,18 0-16,-18 0 15,18 0-15,0 0 156,0 0-140,0 0-16,18 0 15,-18 0-15,18 0 16,-1 18-16,-17-18 16,0 0-1,18 0-15,-18 17 31,18-17-31,-1 0 16,-17 0 46,18 0-62,-18 0 16,18-35-16,-18 17 16,0 1-16,0 17 15,0-18-15,0 0 16,0 1-1,0 17-15,0 0 63,-18 0-63,18 0 15,-35-18-15,35 18 16,-18 0-16,18 0 16,-18 0-16,1 0 15,17 0-15,-18 0 16,-17 0-16,35 0 15,-18 0-15,18 0 16,-18 0-16,18 18 16,-17-18-16,17 0 15,0 17 1,0 1-1,0-18-15,0 18 16,17-1-16,-17 1 16,0 0-16,36-1 15,-19 18-15,-17-17 16,18 0-16,0-18 15,-1 17 1,-17-17 0,18 18-1,-18-18-15,18 0 16,-1 0-1,-17 0-15,18 18 16,-18-18-16,18 0 16,-1 0-16,-17 0 15,0-18 1,0 0-16,0 18 15,0-17 1,0 17-16,0-18 16,0 18-16,0-18 15,0 1-15,0 17 16,0 0-1,-17 0 17,17 0 30,0-18-46,-18 18-16,18 0 15,-18 0-15,1 0 16,17 0-1,-18 0 1,18 0 0,-35 0-16,35 0 15,-18 0-15,18 0 16,0 0 109,0 0-110,0 0 1,18 0-16,-1 18 15,-17-18 1,0 17-16,18-17 31,-18 0-15,18 0-16,-1 0 15,-17 0-15,18 0 16,-18 0 46,0-17-46,-18-1-16,18-17 16,-17 17-16,-1 1 15,18 17-15,0 0 47,-18-18 15,18 18-30,-17 0-1,17 0-31,-18 0 15,0 0 1,18 0-16,-17 0 16,17 0-16,0 18 15,-18-1-15,18-17 16,0 18-16,0-18 15,0 18 1,0-1 62,0-17-62,18 0-16,-1 18 15,1-18-15,0 17 16,-1 1-16,1-18 15,0 18-15,-1-1 16,-17-17-16,18 0 16,0 0-16,-18 0 31,17 0-31,-17 0 15,0 0 1,0-17-16,18 17 16,-18-36-16,0 36 15,0-17-15,17 17 16,1-18-16,-18 18 15,0-17-15,0-1 16,0 18 15,0 0 32,-18-18-48,18 18 1,-17 0 15,17 0-31,0 0 47,-18 0 15,18-17-62,-17-1 16,-1 18-1,18 0 1,0 0 171,18 18-171</inkml:trace>
  <inkml:trace contextRef="#ctx0" brushRef="#br0" timeOffset="10292.5887">14288 13212 0,'-18'0'47,"18"0"-31,-35 0 62,35 17-63,-36 1-15,19-1 16,17 19-16,-18-36 15,18 35-15,0-35 16,0 18-16,0-18 16,0 17-16,0-17 78,0 0-63,18 18-15,-1-18 16,-17 0-16,18 0 15,-18 0-15,18 0 32,-18 0-17,0-18-15,17 1 16,1-1-16,17-17 15,-17 17-15,-18 0 16,17 18-16,-17-17 16,0 17 62,0-18-63,-35 1-15,35 17 16,-17 0-1,-19-18-15,19 0 16,-1 18-16,18 0 16,0 0-16,-18 0 31,1 0 0,17 0-31,-18 0 16,0 0-16,1 0 15,17 0 48,0 0-63,0 0 15,0 18-15,0 0 16,17-18-16,-17 17 15,0-17-15,18 35 16,-18-35-16,18 18 16,-18-18-1,17 0-15,-17 18 16,0-18-1,18 17 1,-18-17 0,18 0-16,-1 0 15,-17 0-15,18 0 16,-18 0-16,18 0 15,-18 0 1,35 0-16,-35 0 16,17-17-16,-17 17 15,18-18-15,-18 18 16,0-18-16,0 18 15,0-17-15,0-1 16,0 18 0,0 0 30,0-17-46,0 17 16,-18 0 0,18 0-16,-17-18 15,17 0-15,-18 18 31,18 0-31,-17 0 63,17 0-16,-18 0-32,18 0-15,-18 0 16,18 0-16,0 18 15,0-18-15,0 18 16,0-18 0,0 17-16,0 1 15,0-18 1,0 17-16,0-17 15,0 18-15,18-18 16,-18 18 0,18-18-1,-18 17 1,17-17-1,-17 0 1,18 0-16,-18 0 16,17 0-16,1 0 15,0 0-15,17 0 16,-17 0-16,-1 0 15,-17 0 1,0-17 0,0 17-16,0-18 15,0 0-15,0 1 16,0 17-1,-17 0 32,17 0-47,-18-18 16,18 18-16,-18 0 15,18 0-15,-17 0 16,-1 0 0,18 0-16,-18-17 15,18 17 1,-35-18-16,35 18 15,-35 0-15,35 0 16,-18 0-16,18 0 16</inkml:trace>
  <inkml:trace contextRef="#ctx0" brushRef="#br0" timeOffset="13588.7772">15910 11289 0,'0'0'187,"0"0"-171,0 0-16,-17 18 16,17-18-16,-18 17 15,18-17-15,-18 18 16,1-1-16,17 1 15,-18-18-15,18 0 16,-18 18-16,18-1 94,-17-17-79,17 0 1,-18 18-16,18-18 15,-17 18-15,17-18 16,-18 17 0,0 1-16,18-18 15,-17 0-15,17 18 16,-18-18-16,18 0 140,-18 35-62,18-35-62,-17 17-16,-1 19 15,18-36-15,0 17 16,-18-17-16</inkml:trace>
  <inkml:trace contextRef="#ctx0" brushRef="#br0" timeOffset="16209.9272">19050 15787 0,'0'0'140,"-18"0"-124,18 17-16,-17 1 15,17 0-15,-18-18 16,18 17-16,0 1 15,0 0-15,0-18 16,0 17-16,0 1 16,0 0-16,0-18 15,0 17-15,0-17 16,0 18-16,18-18 15,-18 17 1,17-17 15,-17 0-31,18 0 16,-18 0-16,18 0 15,-1 0 1,-17 0-16,0 0 16,18-17-1,-18 17-15,0-35 16,0 17-16,0 0 15,0 1-15,0-1 16,0 0 0,0 18-16,0-17 15,0 17-15,0-18 16,0 18-1,0 0 1,0 0 62,-18 0-62,1 0-1,-1 0-15,18 0 16,-18 18-16,18-1 15,-17 1 1,17 0-16,0-1 16,0 1-1,0 0-15,0-18 31,17 17-15,-17-17 0,0 18-1,18-18-15,-18 17 16,18-17-16,-1 0 15,1 0-15,0 0 16,-1 0-16,1 0 16,-18 0-16,0 0 15,17-17-15,1 17 16,-18-18-16,0-17 15,0 17-15,0 1 16,0 17-16,0-18 16,0 18-1,-18 0 1,18-18-16,-17 18 15,17 0 1,-18 0-16,18 0 16,-17 0-16,-1 0 15,0 0-15,1 0 16,-1 0-16,0 0 15,18 0-15,-17 0 16,17 0 31,0 18-32,0-36 63,0-17-62</inkml:trace>
  <inkml:trace contextRef="#ctx0" brushRef="#br0" timeOffset="17485.0001">15346 11853 0,'0'0'63,"17"0"-48,1 0-15,35 0 16,0 0-16,0-17 15,17 17-15,-17-18 16,18 18-16,-1-18 16,-34 18-16,-1 0 15,-35 0-15,0 0 156</inkml:trace>
  <inkml:trace contextRef="#ctx0" brushRef="#br0" timeOffset="18548.0609">15646 11695 0,'0'0'156,"0"17"-140,0 1-16,0 17 15,0-17-15,0-1 16,0 19-16,0-1 15,0-17-15,0 17 16,0 0-16,0-17 16,-18 17-16,18 0 15,0-17-15,0 0 16,0-1-16,-18-17 15,18 18 1,0 0 62,0-18 78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220FA-720D-4414-9FE6-628692398FF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F3E1D-87AA-4B41-BB2F-3BFE9101AF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7.emf"/><Relationship Id="rId3" Type="http://schemas.openxmlformats.org/officeDocument/2006/relationships/tags" Target="../tags/tag4.xml"/><Relationship Id="rId7" Type="http://schemas.openxmlformats.org/officeDocument/2006/relationships/image" Target="../media/image2.emf"/><Relationship Id="rId12" Type="http://schemas.openxmlformats.org/officeDocument/2006/relationships/customXml" Target="../ink/ink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.emf"/><Relationship Id="rId5" Type="http://schemas.openxmlformats.org/officeDocument/2006/relationships/tags" Target="../tags/tag6.xml"/><Relationship Id="rId10" Type="http://schemas.openxmlformats.org/officeDocument/2006/relationships/image" Target="../media/image5.emf"/><Relationship Id="rId4" Type="http://schemas.openxmlformats.org/officeDocument/2006/relationships/tags" Target="../tags/tag5.xml"/><Relationship Id="rId9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9.xml"/><Relationship Id="rId7" Type="http://schemas.openxmlformats.org/officeDocument/2006/relationships/image" Target="../media/image2.e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.emf"/><Relationship Id="rId5" Type="http://schemas.openxmlformats.org/officeDocument/2006/relationships/tags" Target="../tags/tag11.xml"/><Relationship Id="rId10" Type="http://schemas.openxmlformats.org/officeDocument/2006/relationships/image" Target="../media/image5.emf"/><Relationship Id="rId4" Type="http://schemas.openxmlformats.org/officeDocument/2006/relationships/tags" Target="../tags/tag10.xml"/><Relationship Id="rId9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0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15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 Engines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Information Retrieval in Practice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81400" y="6096000"/>
            <a:ext cx="19319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All slides ©Addison Wesley,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geometric principles</a:t>
            </a:r>
          </a:p>
          <a:p>
            <a:r>
              <a:rPr lang="en-US" dirty="0" smtClean="0"/>
              <a:t>Given a set of inputs labeled ‘+’ and ‘-’, find the “best” </a:t>
            </a:r>
            <a:r>
              <a:rPr lang="en-US" dirty="0" err="1" smtClean="0"/>
              <a:t>hyperplane</a:t>
            </a:r>
            <a:r>
              <a:rPr lang="en-US" dirty="0" smtClean="0"/>
              <a:t> that separates the ‘+’s and ‘-’s</a:t>
            </a:r>
          </a:p>
          <a:p>
            <a:r>
              <a:rPr lang="en-US" dirty="0" smtClean="0"/>
              <a:t>Questions</a:t>
            </a:r>
          </a:p>
          <a:p>
            <a:pPr lvl="1"/>
            <a:r>
              <a:rPr lang="en-US" dirty="0" smtClean="0"/>
              <a:t>How is “best” defined?</a:t>
            </a:r>
          </a:p>
          <a:p>
            <a:pPr lvl="1"/>
            <a:r>
              <a:rPr lang="en-US" dirty="0" smtClean="0"/>
              <a:t>What if no </a:t>
            </a:r>
            <a:r>
              <a:rPr lang="en-US" dirty="0" err="1" smtClean="0"/>
              <a:t>hyperplane</a:t>
            </a:r>
            <a:r>
              <a:rPr lang="en-US" dirty="0" smtClean="0"/>
              <a:t> exists such that the ‘+’s and ‘-’s can be perfectly separated?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“Best” </a:t>
            </a:r>
            <a:r>
              <a:rPr lang="en-US" dirty="0" err="1" smtClean="0"/>
              <a:t>Hyperplane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First, what is a </a:t>
            </a:r>
            <a:r>
              <a:rPr lang="en-US" dirty="0" err="1" smtClean="0"/>
              <a:t>hyperplane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 generalization of a line to higher dimensions</a:t>
            </a:r>
          </a:p>
          <a:p>
            <a:pPr lvl="1"/>
            <a:r>
              <a:rPr lang="en-US" dirty="0" smtClean="0"/>
              <a:t>Defined by a vector </a:t>
            </a:r>
            <a:r>
              <a:rPr lang="en-US" i="1" dirty="0" smtClean="0"/>
              <a:t>w</a:t>
            </a:r>
          </a:p>
          <a:p>
            <a:r>
              <a:rPr lang="en-US" dirty="0" smtClean="0"/>
              <a:t>With SVMs, the best </a:t>
            </a:r>
            <a:r>
              <a:rPr lang="en-US" dirty="0" err="1" smtClean="0"/>
              <a:t>hyperplane</a:t>
            </a:r>
            <a:r>
              <a:rPr lang="en-US" dirty="0" smtClean="0"/>
              <a:t> is the one with the </a:t>
            </a:r>
            <a:r>
              <a:rPr lang="en-US" i="1" dirty="0" smtClean="0"/>
              <a:t>maximum margin</a:t>
            </a:r>
          </a:p>
          <a:p>
            <a:r>
              <a:rPr lang="en-US" dirty="0" smtClean="0"/>
              <a:t>If </a:t>
            </a:r>
            <a:r>
              <a:rPr lang="en-US" i="1" dirty="0" smtClean="0"/>
              <a:t>x</a:t>
            </a:r>
            <a:r>
              <a:rPr lang="en-US" baseline="30000" dirty="0" smtClean="0"/>
              <a:t>+</a:t>
            </a:r>
            <a:r>
              <a:rPr lang="en-US" dirty="0" smtClean="0"/>
              <a:t> and </a:t>
            </a:r>
            <a:r>
              <a:rPr lang="en-US" i="1" dirty="0" smtClean="0"/>
              <a:t>x</a:t>
            </a:r>
            <a:r>
              <a:rPr lang="en-US" baseline="30000" dirty="0" smtClean="0"/>
              <a:t>-</a:t>
            </a:r>
            <a:r>
              <a:rPr lang="en-US" dirty="0" smtClean="0"/>
              <a:t> are the closest ‘+’ and ‘-’ inputs to the </a:t>
            </a:r>
            <a:r>
              <a:rPr lang="en-US" dirty="0" err="1" smtClean="0"/>
              <a:t>hyperplane</a:t>
            </a:r>
            <a:r>
              <a:rPr lang="en-US" dirty="0" smtClean="0"/>
              <a:t>, then the margin is:</a:t>
            </a:r>
          </a:p>
        </p:txBody>
      </p:sp>
      <p:pic>
        <p:nvPicPr>
          <p:cNvPr id="7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3485" y="5638800"/>
            <a:ext cx="3531115" cy="635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1457255" y="1409700"/>
            <a:ext cx="6229491" cy="5147887"/>
            <a:chOff x="1390509" y="1485900"/>
            <a:chExt cx="6229491" cy="5147887"/>
          </a:xfrm>
        </p:grpSpPr>
        <p:sp>
          <p:nvSpPr>
            <p:cNvPr id="4" name="TextBox 3"/>
            <p:cNvSpPr txBox="1"/>
            <p:nvPr/>
          </p:nvSpPr>
          <p:spPr>
            <a:xfrm>
              <a:off x="2419209" y="26860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0509" y="502920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76709" y="1768301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76459" y="29146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33409" y="34861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47809" y="388620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76559" y="18859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90609" y="47434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76959" y="22288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19609" y="594360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76859" y="26860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62609" y="46291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19809" y="34861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91059" y="48577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76809" y="39433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33759" y="594360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33909" y="32575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sz="2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33609" y="411480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790809" y="56578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sz="2400" b="1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 rot="5400000" flipH="1" flipV="1">
              <a:off x="1933434" y="1971675"/>
              <a:ext cx="5143500" cy="4171950"/>
            </a:xfrm>
            <a:prstGeom prst="line">
              <a:avLst/>
            </a:prstGeom>
            <a:ln w="1905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 flipH="1" flipV="1">
              <a:off x="2847834" y="1971675"/>
              <a:ext cx="5143500" cy="4171950"/>
            </a:xfrm>
            <a:prstGeom prst="line">
              <a:avLst/>
            </a:prstGeom>
            <a:ln w="12700"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 flipH="1" flipV="1">
              <a:off x="1133334" y="1971675"/>
              <a:ext cx="5143500" cy="4171950"/>
            </a:xfrm>
            <a:prstGeom prst="line">
              <a:avLst/>
            </a:prstGeom>
            <a:ln w="12700"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133709" y="3486150"/>
              <a:ext cx="1085850" cy="857250"/>
            </a:xfrm>
            <a:prstGeom prst="line">
              <a:avLst/>
            </a:prstGeom>
            <a:ln w="38100"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 rot="2275911">
              <a:off x="4178666" y="3491689"/>
              <a:ext cx="1257300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Margin</a:t>
              </a:r>
              <a:endParaRPr lang="en-US" b="1" dirty="0"/>
            </a:p>
          </p:txBody>
        </p:sp>
        <p:sp>
          <p:nvSpPr>
            <p:cNvPr id="51" name="TextBox 50"/>
            <p:cNvSpPr txBox="1"/>
            <p:nvPr/>
          </p:nvSpPr>
          <p:spPr>
            <a:xfrm rot="18503314">
              <a:off x="1973185" y="5045349"/>
              <a:ext cx="2653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 smtClean="0"/>
                <a:t>Hyperplane</a:t>
              </a:r>
              <a:endParaRPr lang="en-US" b="1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3390759" y="417195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5333859" y="182880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847959" y="571500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5791059" y="331470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76259" y="6168851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sz="2400" b="1" dirty="0"/>
            </a:p>
          </p:txBody>
        </p:sp>
        <p:sp>
          <p:nvSpPr>
            <p:cNvPr id="58" name="Oval 57"/>
            <p:cNvSpPr/>
            <p:nvPr/>
          </p:nvSpPr>
          <p:spPr>
            <a:xfrm>
              <a:off x="1733409" y="6226001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60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504809" y="2114550"/>
              <a:ext cx="1257300" cy="306245"/>
            </a:xfrm>
            <a:prstGeom prst="rect">
              <a:avLst/>
            </a:prstGeom>
          </p:spPr>
        </p:pic>
        <p:pic>
          <p:nvPicPr>
            <p:cNvPr id="63" name="Picture 6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/>
            <a:stretch>
              <a:fillRect/>
            </a:stretch>
          </p:blipFill>
          <p:spPr bwMode="auto">
            <a:xfrm>
              <a:off x="6362418" y="5657850"/>
              <a:ext cx="1257582" cy="30631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Picture 6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/>
            <a:stretch>
              <a:fillRect/>
            </a:stretch>
          </p:blipFill>
          <p:spPr bwMode="auto">
            <a:xfrm rot="18516239">
              <a:off x="2919083" y="5342510"/>
              <a:ext cx="1257864" cy="27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8" name="Picture 6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/>
            <a:stretch>
              <a:fillRect/>
            </a:stretch>
          </p:blipFill>
          <p:spPr bwMode="auto">
            <a:xfrm rot="18516238">
              <a:off x="3376253" y="3297246"/>
              <a:ext cx="1258147" cy="2758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0" name="Picture 6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/>
            <a:stretch>
              <a:fillRect/>
            </a:stretch>
          </p:blipFill>
          <p:spPr bwMode="auto">
            <a:xfrm rot="18516238">
              <a:off x="4519238" y="4446143"/>
              <a:ext cx="1503977" cy="27586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9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1962000" y="2178000"/>
              <a:ext cx="4947120" cy="3581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52640" y="2168640"/>
                <a:ext cx="4965840" cy="3600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1457255" y="1409700"/>
            <a:ext cx="6229491" cy="5147887"/>
            <a:chOff x="1390509" y="1485900"/>
            <a:chExt cx="6229491" cy="5147887"/>
          </a:xfrm>
        </p:grpSpPr>
        <p:sp>
          <p:nvSpPr>
            <p:cNvPr id="4" name="TextBox 3"/>
            <p:cNvSpPr txBox="1"/>
            <p:nvPr/>
          </p:nvSpPr>
          <p:spPr>
            <a:xfrm>
              <a:off x="2419209" y="26860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90509" y="502920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76709" y="1768301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76459" y="29146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33409" y="34861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47809" y="388620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76559" y="18859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90609" y="4743450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76959" y="22288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19609" y="594360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76859" y="26860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62609" y="46291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19809" y="34861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91059" y="48577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76809" y="39433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33759" y="594360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33909" y="32575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sz="2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33609" y="411480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790809" y="5657850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–</a:t>
              </a:r>
              <a:endParaRPr lang="en-US" sz="2400" b="1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 rot="5400000" flipH="1" flipV="1">
              <a:off x="1933434" y="1971675"/>
              <a:ext cx="5143500" cy="4171950"/>
            </a:xfrm>
            <a:prstGeom prst="line">
              <a:avLst/>
            </a:prstGeom>
            <a:ln w="1905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 flipH="1" flipV="1">
              <a:off x="2847834" y="1971675"/>
              <a:ext cx="5143500" cy="4171950"/>
            </a:xfrm>
            <a:prstGeom prst="line">
              <a:avLst/>
            </a:prstGeom>
            <a:ln w="12700"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 flipH="1" flipV="1">
              <a:off x="1133334" y="1971675"/>
              <a:ext cx="5143500" cy="4171950"/>
            </a:xfrm>
            <a:prstGeom prst="line">
              <a:avLst/>
            </a:prstGeom>
            <a:ln w="12700"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133709" y="3486150"/>
              <a:ext cx="1085850" cy="857250"/>
            </a:xfrm>
            <a:prstGeom prst="line">
              <a:avLst/>
            </a:prstGeom>
            <a:ln w="38100"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 rot="2275911">
              <a:off x="4178666" y="3491689"/>
              <a:ext cx="1257300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Margin</a:t>
              </a:r>
              <a:endParaRPr lang="en-US" b="1" dirty="0"/>
            </a:p>
          </p:txBody>
        </p:sp>
        <p:sp>
          <p:nvSpPr>
            <p:cNvPr id="51" name="TextBox 50"/>
            <p:cNvSpPr txBox="1"/>
            <p:nvPr/>
          </p:nvSpPr>
          <p:spPr>
            <a:xfrm rot="18503314">
              <a:off x="1973185" y="5045349"/>
              <a:ext cx="2653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 smtClean="0"/>
                <a:t>Hyperplane</a:t>
              </a:r>
              <a:endParaRPr lang="en-US" b="1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3390759" y="417195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5333859" y="182880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847959" y="571500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5791059" y="3314700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76259" y="6168851"/>
              <a:ext cx="34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+</a:t>
              </a:r>
              <a:endParaRPr lang="en-US" sz="2400" b="1" dirty="0"/>
            </a:p>
          </p:txBody>
        </p:sp>
        <p:sp>
          <p:nvSpPr>
            <p:cNvPr id="58" name="Oval 57"/>
            <p:cNvSpPr/>
            <p:nvPr/>
          </p:nvSpPr>
          <p:spPr>
            <a:xfrm>
              <a:off x="1733409" y="6226001"/>
              <a:ext cx="228600" cy="2286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60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504809" y="2114550"/>
              <a:ext cx="1257300" cy="306245"/>
            </a:xfrm>
            <a:prstGeom prst="rect">
              <a:avLst/>
            </a:prstGeom>
          </p:spPr>
        </p:pic>
        <p:pic>
          <p:nvPicPr>
            <p:cNvPr id="63" name="Picture 6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/>
            <a:stretch>
              <a:fillRect/>
            </a:stretch>
          </p:blipFill>
          <p:spPr bwMode="auto">
            <a:xfrm>
              <a:off x="6362418" y="5657850"/>
              <a:ext cx="1257582" cy="30631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Picture 6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/>
            <a:stretch>
              <a:fillRect/>
            </a:stretch>
          </p:blipFill>
          <p:spPr bwMode="auto">
            <a:xfrm rot="18516239">
              <a:off x="2919083" y="5342510"/>
              <a:ext cx="1257864" cy="27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8" name="Picture 6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/>
            <a:stretch>
              <a:fillRect/>
            </a:stretch>
          </p:blipFill>
          <p:spPr bwMode="auto">
            <a:xfrm rot="18516238">
              <a:off x="3376253" y="3297246"/>
              <a:ext cx="1258147" cy="2758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0" name="Picture 6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/>
            <a:stretch>
              <a:fillRect/>
            </a:stretch>
          </p:blipFill>
          <p:spPr bwMode="auto">
            <a:xfrm rot="18516238">
              <a:off x="4519238" y="4446143"/>
              <a:ext cx="1503977" cy="27586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9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0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“Best” </a:t>
            </a:r>
            <a:r>
              <a:rPr lang="en-US" dirty="0" err="1" smtClean="0"/>
              <a:t>Hyperplane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typically assumed that                            ,</a:t>
            </a:r>
            <a:br>
              <a:rPr lang="en-US" dirty="0" smtClean="0"/>
            </a:br>
            <a:r>
              <a:rPr lang="en-US" dirty="0" smtClean="0"/>
              <a:t>which does not change the solution to the problem</a:t>
            </a:r>
          </a:p>
          <a:p>
            <a:r>
              <a:rPr lang="en-US" dirty="0" smtClean="0"/>
              <a:t>Thus, to find the </a:t>
            </a:r>
            <a:r>
              <a:rPr lang="en-US" dirty="0" err="1" smtClean="0"/>
              <a:t>hyperplane</a:t>
            </a:r>
            <a:r>
              <a:rPr lang="en-US" dirty="0" smtClean="0"/>
              <a:t> with the largest margin, we must maximize        .</a:t>
            </a:r>
          </a:p>
          <a:p>
            <a:r>
              <a:rPr lang="en-US" dirty="0" smtClean="0"/>
              <a:t>This is equivalent to minimizing        .</a:t>
            </a:r>
            <a:endParaRPr lang="en-US" dirty="0"/>
          </a:p>
        </p:txBody>
      </p:sp>
      <p:pic>
        <p:nvPicPr>
          <p:cNvPr id="7" name="Picture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410200" y="1752600"/>
            <a:ext cx="2439338" cy="304917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410200" y="3657600"/>
            <a:ext cx="483293" cy="609835"/>
          </a:xfrm>
          <a:prstGeom prst="rect">
            <a:avLst/>
          </a:prstGeom>
          <a:noFill/>
          <a:ln/>
          <a:effectLst/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222275" y="4343400"/>
            <a:ext cx="559525" cy="38100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66700" y="2227734"/>
            <a:ext cx="4152900" cy="2935933"/>
            <a:chOff x="457200" y="533400"/>
            <a:chExt cx="8305800" cy="5871865"/>
          </a:xfrm>
        </p:grpSpPr>
        <p:sp>
          <p:nvSpPr>
            <p:cNvPr id="4" name="TextBox 3"/>
            <p:cNvSpPr txBox="1"/>
            <p:nvPr/>
          </p:nvSpPr>
          <p:spPr>
            <a:xfrm>
              <a:off x="1828800" y="1600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4724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95400" y="5410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48200" y="15240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48000" y="2362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14400" y="26670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33600" y="3200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38600" y="533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24000" y="4343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05800" y="9906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096000" y="59436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239000" y="1600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620000" y="4191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29600" y="2667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24600" y="4495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96000" y="3505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48200" y="59436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48400" y="2362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48000" y="3505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648200" y="43434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105400" y="2227734"/>
            <a:ext cx="3429000" cy="2935933"/>
            <a:chOff x="990600" y="533400"/>
            <a:chExt cx="6858000" cy="5871865"/>
          </a:xfrm>
        </p:grpSpPr>
        <p:sp>
          <p:nvSpPr>
            <p:cNvPr id="36" name="TextBox 35"/>
            <p:cNvSpPr txBox="1"/>
            <p:nvPr/>
          </p:nvSpPr>
          <p:spPr>
            <a:xfrm>
              <a:off x="1828800" y="1600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67600" y="33528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95400" y="5410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648200" y="15240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048000" y="2362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048000" y="49530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486400" y="5105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038600" y="533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524000" y="4343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90600" y="28956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667000" y="5791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239000" y="1600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62600" y="762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724400" y="28194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324600" y="44958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096000" y="3505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648200" y="59436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248400" y="2362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48000" y="3505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+</a:t>
              </a:r>
              <a:endParaRPr lang="en-US" sz="2400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648200" y="43434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–</a:t>
              </a:r>
              <a:endParaRPr lang="en-US" sz="2400" b="1" dirty="0"/>
            </a:p>
          </p:txBody>
        </p:sp>
      </p:grpSp>
      <p:sp>
        <p:nvSpPr>
          <p:cNvPr id="56" name="Title 5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Separable vs. Non-Separable Data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4724400" y="1981200"/>
            <a:ext cx="4191000" cy="3429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28600" y="1981200"/>
            <a:ext cx="4267200" cy="3429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rot="5400000" flipH="1" flipV="1">
            <a:off x="952500" y="2400300"/>
            <a:ext cx="3124200" cy="25908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28600" y="56388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Separable</a:t>
            </a:r>
            <a:endParaRPr lang="en-US" sz="2800" dirty="0"/>
          </a:p>
        </p:txBody>
      </p:sp>
      <p:sp>
        <p:nvSpPr>
          <p:cNvPr id="58" name="TextBox 57"/>
          <p:cNvSpPr txBox="1"/>
          <p:nvPr/>
        </p:nvSpPr>
        <p:spPr>
          <a:xfrm>
            <a:off x="4724400" y="56388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Non-Separable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Separable Case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math: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English:</a:t>
            </a:r>
          </a:p>
          <a:p>
            <a:pPr lvl="1"/>
            <a:r>
              <a:rPr lang="en-US" dirty="0" smtClean="0"/>
              <a:t>Find the largest margin </a:t>
            </a:r>
            <a:r>
              <a:rPr lang="en-US" dirty="0" err="1" smtClean="0"/>
              <a:t>hyperplane</a:t>
            </a:r>
            <a:r>
              <a:rPr lang="en-US" dirty="0" smtClean="0"/>
              <a:t> that separates the ‘+’s and ‘-’s</a:t>
            </a:r>
          </a:p>
        </p:txBody>
      </p:sp>
      <p:pic>
        <p:nvPicPr>
          <p:cNvPr id="7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3094" y="2362200"/>
            <a:ext cx="5257810" cy="1447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Linearly Non-Separable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math: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English:</a:t>
            </a:r>
          </a:p>
          <a:p>
            <a:pPr lvl="1"/>
            <a:r>
              <a:rPr lang="el-GR" i="1" dirty="0" smtClean="0"/>
              <a:t>ξ</a:t>
            </a:r>
            <a:r>
              <a:rPr lang="en-US" i="1" baseline="-25000" dirty="0" smtClean="0"/>
              <a:t>i</a:t>
            </a:r>
            <a:r>
              <a:rPr lang="en-US" dirty="0" smtClean="0"/>
              <a:t> denotes how misclassified instance </a:t>
            </a:r>
            <a:r>
              <a:rPr lang="en-US" i="1" dirty="0" smtClean="0"/>
              <a:t>i</a:t>
            </a:r>
            <a:r>
              <a:rPr lang="en-US" dirty="0" smtClean="0"/>
              <a:t> is</a:t>
            </a:r>
          </a:p>
          <a:p>
            <a:pPr lvl="1"/>
            <a:r>
              <a:rPr lang="en-US" dirty="0" smtClean="0"/>
              <a:t>Find a </a:t>
            </a:r>
            <a:r>
              <a:rPr lang="en-US" dirty="0" err="1" smtClean="0"/>
              <a:t>hyperplane</a:t>
            </a:r>
            <a:r>
              <a:rPr lang="en-US" dirty="0" smtClean="0"/>
              <a:t> that has a large margin and lowest misclassification cost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36948" y="2183888"/>
            <a:ext cx="6070103" cy="1854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Kernel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Linearly non-separable data may become linearly separable if transformed, or mapped, to a higher dimension space</a:t>
            </a:r>
          </a:p>
          <a:p>
            <a:r>
              <a:rPr lang="en-US" dirty="0" smtClean="0"/>
              <a:t>Computing vector math (i.e., dot products) in very high dimensional space is costly</a:t>
            </a:r>
          </a:p>
          <a:p>
            <a:r>
              <a:rPr lang="en-US" dirty="0" smtClean="0"/>
              <a:t>The kernel trick allows very high dimensional dot products to be computed efficiently</a:t>
            </a:r>
            <a:endParaRPr lang="en-US" dirty="0"/>
          </a:p>
          <a:p>
            <a:r>
              <a:rPr lang="en-US" dirty="0" smtClean="0"/>
              <a:t>Allows inputs to be implicitly mapped to high (possibly infinite) dimensional space with little computational overhead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Trick Example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following function maps 2-vectors to 3-vectors: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Standard way to compute                 is to map the inputs and compute the dot product in the higher dimensional space</a:t>
            </a:r>
          </a:p>
          <a:p>
            <a:r>
              <a:rPr lang="en-US" dirty="0" smtClean="0"/>
              <a:t>However, the dot product can be done entirely in the original 2-dimensional space: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8" name="Content Placeholder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3" y="2183890"/>
            <a:ext cx="2362204" cy="940310"/>
          </a:xfrm>
          <a:prstGeom prst="rect">
            <a:avLst/>
          </a:prstGeom>
          <a:noFill/>
        </p:spPr>
      </p:pic>
      <p:pic>
        <p:nvPicPr>
          <p:cNvPr id="9" name="Picture 8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590" y="5486400"/>
            <a:ext cx="4953010" cy="711710"/>
          </a:xfrm>
          <a:prstGeom prst="rect">
            <a:avLst/>
          </a:prstGeom>
          <a:noFill/>
        </p:spPr>
      </p:pic>
      <p:pic>
        <p:nvPicPr>
          <p:cNvPr id="12" name="Picture 11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27088" y="3454908"/>
            <a:ext cx="1245112" cy="27889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Kernels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431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previous example is known as the polynomial kernel (with </a:t>
            </a:r>
            <a:r>
              <a:rPr lang="en-US" i="1" dirty="0" smtClean="0"/>
              <a:t>p</a:t>
            </a:r>
            <a:r>
              <a:rPr lang="en-US" dirty="0" smtClean="0"/>
              <a:t> = 2)</a:t>
            </a:r>
          </a:p>
          <a:p>
            <a:r>
              <a:rPr lang="en-US" dirty="0" smtClean="0"/>
              <a:t>Most common kernels are linear, polynomial, and Gaussian</a:t>
            </a:r>
          </a:p>
          <a:p>
            <a:r>
              <a:rPr lang="en-US" dirty="0" smtClean="0"/>
              <a:t>Each kernel performs a dot product in a higher implicit dimensional space</a:t>
            </a:r>
          </a:p>
        </p:txBody>
      </p:sp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146" y="4572000"/>
            <a:ext cx="8203707" cy="1600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Non-Binary Classification with SVMs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One versus all</a:t>
            </a:r>
          </a:p>
          <a:p>
            <a:pPr lvl="1"/>
            <a:r>
              <a:rPr lang="en-US" dirty="0" smtClean="0"/>
              <a:t>Train “class </a:t>
            </a:r>
            <a:r>
              <a:rPr lang="en-US" i="1" dirty="0" smtClean="0"/>
              <a:t>c</a:t>
            </a:r>
            <a:r>
              <a:rPr lang="en-US" dirty="0" smtClean="0"/>
              <a:t> vs. not class </a:t>
            </a:r>
            <a:r>
              <a:rPr lang="en-US" i="1" dirty="0" smtClean="0"/>
              <a:t>c</a:t>
            </a:r>
            <a:r>
              <a:rPr lang="en-US" dirty="0" smtClean="0"/>
              <a:t>” SVM for every class</a:t>
            </a:r>
          </a:p>
          <a:p>
            <a:pPr lvl="1"/>
            <a:r>
              <a:rPr lang="en-US" dirty="0" smtClean="0"/>
              <a:t>If there are K classes, must train </a:t>
            </a:r>
            <a:r>
              <a:rPr lang="en-US" i="1" dirty="0" smtClean="0"/>
              <a:t>K</a:t>
            </a:r>
            <a:r>
              <a:rPr lang="en-US" dirty="0" smtClean="0"/>
              <a:t> classifiers</a:t>
            </a:r>
          </a:p>
          <a:p>
            <a:pPr lvl="1"/>
            <a:r>
              <a:rPr lang="en-US" dirty="0" smtClean="0"/>
              <a:t>Classify items according to: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One versus one</a:t>
            </a:r>
          </a:p>
          <a:p>
            <a:pPr lvl="1"/>
            <a:r>
              <a:rPr lang="en-US" dirty="0" smtClean="0"/>
              <a:t>Train a binary classifier for every pair of classes</a:t>
            </a:r>
          </a:p>
          <a:p>
            <a:pPr lvl="1"/>
            <a:r>
              <a:rPr lang="en-US" dirty="0" smtClean="0"/>
              <a:t>Must train </a:t>
            </a:r>
            <a:r>
              <a:rPr lang="en-US" i="1" dirty="0" smtClean="0"/>
              <a:t>K</a:t>
            </a:r>
            <a:r>
              <a:rPr lang="en-US" dirty="0" smtClean="0"/>
              <a:t>(</a:t>
            </a:r>
            <a:r>
              <a:rPr lang="en-US" i="1" dirty="0" smtClean="0"/>
              <a:t>K</a:t>
            </a:r>
            <a:r>
              <a:rPr lang="en-US" dirty="0" smtClean="0"/>
              <a:t>-1)/2 classifiers</a:t>
            </a:r>
          </a:p>
          <a:p>
            <a:pPr lvl="1"/>
            <a:r>
              <a:rPr lang="en-US" dirty="0" smtClean="0"/>
              <a:t>Computationally expensive for large values of </a:t>
            </a:r>
            <a:r>
              <a:rPr lang="en-US" i="1" dirty="0" smtClean="0"/>
              <a:t>K</a:t>
            </a:r>
          </a:p>
        </p:txBody>
      </p:sp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000" y="3571545"/>
            <a:ext cx="3048000" cy="390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SVM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Solving SVM optimization problem is not straightforward</a:t>
            </a:r>
          </a:p>
          <a:p>
            <a:r>
              <a:rPr lang="en-US" dirty="0" smtClean="0"/>
              <a:t>Many good software packages exist</a:t>
            </a:r>
          </a:p>
          <a:p>
            <a:pPr lvl="1"/>
            <a:r>
              <a:rPr lang="en-US" dirty="0" smtClean="0"/>
              <a:t>SVM-Light</a:t>
            </a:r>
          </a:p>
          <a:p>
            <a:pPr lvl="1"/>
            <a:r>
              <a:rPr lang="en-US" dirty="0" smtClean="0"/>
              <a:t>LIBSVM</a:t>
            </a:r>
          </a:p>
          <a:p>
            <a:pPr lvl="1"/>
            <a:r>
              <a:rPr lang="en-US" dirty="0" smtClean="0"/>
              <a:t>R library</a:t>
            </a:r>
          </a:p>
          <a:p>
            <a:pPr lvl="1"/>
            <a:r>
              <a:rPr lang="en-US" dirty="0" err="1" smtClean="0"/>
              <a:t>Matlab</a:t>
            </a:r>
            <a:r>
              <a:rPr lang="en-US" dirty="0" smtClean="0"/>
              <a:t> SVM Toolbox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Common classification metrics</a:t>
            </a:r>
          </a:p>
          <a:p>
            <a:pPr lvl="1"/>
            <a:r>
              <a:rPr lang="en-US" dirty="0" smtClean="0"/>
              <a:t>Accuracy (precision at rank 1)</a:t>
            </a:r>
          </a:p>
          <a:p>
            <a:pPr lvl="1"/>
            <a:r>
              <a:rPr lang="en-US" dirty="0" smtClean="0"/>
              <a:t>Precision</a:t>
            </a:r>
          </a:p>
          <a:p>
            <a:pPr lvl="1"/>
            <a:r>
              <a:rPr lang="en-US" dirty="0" smtClean="0"/>
              <a:t>Recall</a:t>
            </a:r>
          </a:p>
          <a:p>
            <a:pPr lvl="1"/>
            <a:r>
              <a:rPr lang="en-US" dirty="0" smtClean="0"/>
              <a:t>F-measure</a:t>
            </a:r>
          </a:p>
          <a:p>
            <a:pPr lvl="1"/>
            <a:r>
              <a:rPr lang="en-US" dirty="0" smtClean="0"/>
              <a:t>ROC curve analysis</a:t>
            </a:r>
          </a:p>
          <a:p>
            <a:r>
              <a:rPr lang="en-US" dirty="0" smtClean="0"/>
              <a:t>Differences from IR metrics</a:t>
            </a:r>
          </a:p>
          <a:p>
            <a:pPr lvl="1"/>
            <a:r>
              <a:rPr lang="en-US" dirty="0" smtClean="0"/>
              <a:t>“Relevant” replaced with “classified correctly”</a:t>
            </a:r>
          </a:p>
          <a:p>
            <a:pPr lvl="1"/>
            <a:r>
              <a:rPr lang="en-US" dirty="0" err="1" smtClean="0"/>
              <a:t>Microaveraging</a:t>
            </a:r>
            <a:r>
              <a:rPr lang="en-US" dirty="0" smtClean="0"/>
              <a:t> more commonly used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classifiers</a:t>
            </a:r>
          </a:p>
          <a:p>
            <a:pPr lvl="1"/>
            <a:r>
              <a:rPr lang="en-US" dirty="0" smtClean="0"/>
              <a:t>Generative (Naïve-</a:t>
            </a:r>
            <a:r>
              <a:rPr lang="en-US" dirty="0" err="1" smtClean="0"/>
              <a:t>Bayes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Discriminative (SVMs)</a:t>
            </a:r>
          </a:p>
          <a:p>
            <a:pPr lvl="1"/>
            <a:r>
              <a:rPr lang="en-US" dirty="0" smtClean="0"/>
              <a:t>Non-parametric (nearest neighbor)</a:t>
            </a:r>
          </a:p>
          <a:p>
            <a:r>
              <a:rPr lang="en-US" dirty="0" smtClean="0"/>
              <a:t>Types of learning</a:t>
            </a:r>
          </a:p>
          <a:p>
            <a:pPr lvl="1"/>
            <a:r>
              <a:rPr lang="en-US" dirty="0" smtClean="0"/>
              <a:t>Supervised (Naïve-</a:t>
            </a:r>
            <a:r>
              <a:rPr lang="en-US" dirty="0" err="1" smtClean="0"/>
              <a:t>Bayes</a:t>
            </a:r>
            <a:r>
              <a:rPr lang="en-US" dirty="0" smtClean="0"/>
              <a:t>, SVMs)</a:t>
            </a:r>
          </a:p>
          <a:p>
            <a:pPr lvl="1"/>
            <a:r>
              <a:rPr lang="en-US" dirty="0" smtClean="0"/>
              <a:t>Semi-supervised (Rocchio, relevance models)</a:t>
            </a:r>
          </a:p>
          <a:p>
            <a:pPr lvl="1"/>
            <a:r>
              <a:rPr lang="en-US" dirty="0" smtClean="0"/>
              <a:t>Unsupervised (clustering)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textrm{Margin}(w) = \frac{|w \cdot x^{-}| + |w \cdot x^{+}|}{||w|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39"/>
  <p:tag name="PICTUREFILESIZE" val="62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&gt;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2000"/>
  <p:tag name="ORIGWIDTH" val="41"/>
  <p:tag name="PICTUREFILESIZE" val="237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&lt;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0"/>
  <p:tag name="ORIGWIDTH" val="41"/>
  <p:tag name="PICTUREFILESIZE" val="237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0"/>
  <p:tag name="ORIGWIDTH" val="41"/>
  <p:tag name="PICTUREFILESIZE" val="237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1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1"/>
  <p:tag name="ORIGWIDTH" val="41"/>
  <p:tag name="PICTUREFILESIZE" val="237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-1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2"/>
  <p:tag name="ORIGWIDTH" val="49"/>
  <p:tag name="PICTUREFILESIZE" val="327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&gt;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2000"/>
  <p:tag name="ORIGWIDTH" val="41"/>
  <p:tag name="PICTUREFILESIZE" val="237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&lt;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0"/>
  <p:tag name="ORIGWIDTH" val="41"/>
  <p:tag name="PICTUREFILESIZE" val="237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0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0"/>
  <p:tag name="ORIGWIDTH" val="41"/>
  <p:tag name="PICTUREFILESIZE" val="237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1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1"/>
  <p:tag name="ORIGWIDTH" val="41"/>
  <p:tag name="PICTUREFILESIZE" val="237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w \cdot x = -1$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MAGNIFICATION" val="3222"/>
  <p:tag name="ORIGWIDTH" val="49"/>
  <p:tag name="PICTUREFILESIZE" val="32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|w \cdot x^{-}| = |w \cdot x^{+}| = 1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1"/>
  <p:tag name="ORIGWIDTH" val="96"/>
  <p:tag name="PICTUREFILESIZE" val="250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frac{2}{||w||}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1"/>
  <p:tag name="ORIGWIDTH" val="19"/>
  <p:tag name="PICTUREFILESIZE" val="104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||w||^2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1"/>
  <p:tag name="ORIGWIDTH" val="22"/>
  <p:tag name="PICTUREFILESIZE" val="84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minimize: &amp; \frac{1}{2}||w||^2 &amp; \\&#10;  subject\ to: &amp; &amp; \\&#10;       &amp; w \cdot x_i \geq 1  &amp; \forall i\textrm{ s.t. Class}(i) =\textrm{ +} \\&#10;       &amp; w \cdot x_i \leq -1 &amp; \forall i\textrm{ s.t. Class}(i) =\textrm{ -}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07"/>
  <p:tag name="PICTUREFILESIZE" val="185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minimize: &amp; \frac{1}{2}||w||^2 + C \sum_{i=1}^N \xi_i &amp; \nonumber \\&#10;  subject\ to: &amp; &amp; \nonumber \\&#10;       &amp; w \cdot x_i \geq 1 - \xi_i &amp; \forall i\textrm{ s.t. Class}(i) = \textrm{+} \\&#10;       &amp; w \cdot x_i \leq -1 + \xi_i &amp; \forall i\textrm{ s.t. Class}(i) = \textrm{-} \\&#10;       &amp; \xi_i \geq 0 &amp; \forall i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239"/>
  <p:tag name="PICTUREFILESIZE" val="2538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Phi(x) = \left( \begin{array}{c} x_1^2 \\ \sqrt{2}x_1x_2 \\ x_2^2 \end{array} \right)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93"/>
  <p:tag name="PICTUREFILESIZE" val="729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*}&#10;  \Phi(w) \cdot \Phi(x) &amp; = &amp; w_1^2x_1^2 + 2 w_1w_2x_1x_2 + w_2^2x_2^2 \\&#10;                        &amp; = &amp; (w \cdot x)^2&#10;\end{eqnarray*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95"/>
  <p:tag name="PICTUREFILESIZE" val="1143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Phi(w) \cdot \Phi(x) \]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49"/>
  <p:tag name="PICTUREFILESIZE" val="255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table}&#10;  \begin{center}&#10;  \begin{tabular}{|c|c|c|}&#10;  \hline&#10;  Kernel Type &amp; Value &amp; Implicit Dimension \\&#10;  \hline&#10;  Linear &amp; $K(x_1,x_2) = x_1 \cdot x_2$ &amp; $N$ \\&#10;  \hline&#10;  Polynomial &amp; $K(x_1,x_2) = \left(x_1 \cdot x_2\right)^p$ &amp; $\left(\begin{array}{c} N + p - 1 \\ N \end{array}\right)$ \\&#10;  \hline&#10;  Gaussian &amp; $K(x_1,x_2) = \exp{-||x_1-x_2||^2/2\sigma^2}$ &amp; Infinite \\&#10;  \hline&#10;  \end{tabular}&#10;  \end{center}&#10;\end{table}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323"/>
  <p:tag name="PICTUREFILESIZE" val="3443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textrm{Class}(x) = \arg \max_c w_c \cdot x \]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MAGNIFICATION" val="2000"/>
  <p:tag name="ORIGWIDTH" val="109"/>
  <p:tag name="PICTUREFILESIZE" val="533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9431</TotalTime>
  <Words>595</Words>
  <Application>Microsoft Office PowerPoint</Application>
  <PresentationFormat>On-screen Show (4:3)</PresentationFormat>
  <Paragraphs>175</Paragraphs>
  <Slides>16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Search Engines</vt:lpstr>
      <vt:lpstr>Support Vector Machines</vt:lpstr>
      <vt:lpstr>“Best” Hyperplane?</vt:lpstr>
      <vt:lpstr>Support Vector Machines</vt:lpstr>
      <vt:lpstr>Support Vector Machines</vt:lpstr>
      <vt:lpstr>“Best” Hyperplane?</vt:lpstr>
      <vt:lpstr>Separable vs. Non-Separable Data</vt:lpstr>
      <vt:lpstr>Linear Separable Case</vt:lpstr>
      <vt:lpstr>Linearly Non-Separable Case</vt:lpstr>
      <vt:lpstr>The Kernel Trick</vt:lpstr>
      <vt:lpstr>Kernel Trick Example</vt:lpstr>
      <vt:lpstr>Common Kernels</vt:lpstr>
      <vt:lpstr>Non-Binary Classification with SVMs</vt:lpstr>
      <vt:lpstr>SVM Tools</vt:lpstr>
      <vt:lpstr>Evaluating Classifiers</vt:lpstr>
      <vt:lpstr>Classes of Classifiers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Engines</dc:title>
  <dc:creator>metzler</dc:creator>
  <cp:lastModifiedBy>tkprasad</cp:lastModifiedBy>
  <cp:revision>49</cp:revision>
  <dcterms:created xsi:type="dcterms:W3CDTF">2008-09-03T04:35:22Z</dcterms:created>
  <dcterms:modified xsi:type="dcterms:W3CDTF">2016-04-21T15:00:12Z</dcterms:modified>
</cp:coreProperties>
</file>